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0" r:id="rId3"/>
    <p:sldId id="262" r:id="rId4"/>
    <p:sldId id="263" r:id="rId5"/>
    <p:sldId id="265" r:id="rId6"/>
    <p:sldId id="264" r:id="rId7"/>
    <p:sldId id="266" r:id="rId8"/>
    <p:sldId id="267" r:id="rId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77" d="100"/>
          <a:sy n="77" d="100"/>
        </p:scale>
        <p:origin x="136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2" tIns="46661" rIns="93322" bIns="4666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22" tIns="46661" rIns="93322" bIns="46661" rtlCol="0"/>
          <a:lstStyle>
            <a:lvl1pPr algn="r">
              <a:defRPr sz="1200"/>
            </a:lvl1pPr>
          </a:lstStyle>
          <a:p>
            <a:fld id="{B1F11C33-688C-45B6-AC6C-9D69078B85D8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2" tIns="46661" rIns="93322" bIns="4666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22" tIns="46661" rIns="93322" bIns="46661" rtlCol="0" anchor="b"/>
          <a:lstStyle>
            <a:lvl1pPr algn="r">
              <a:defRPr sz="1200"/>
            </a:lvl1pPr>
          </a:lstStyle>
          <a:p>
            <a:fld id="{0EEE6F15-F7B9-4A2D-B7DE-F2D8631C49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2" tIns="46661" rIns="93322" bIns="4666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22" tIns="46661" rIns="93322" bIns="46661" rtlCol="0"/>
          <a:lstStyle>
            <a:lvl1pPr algn="r">
              <a:defRPr sz="1200"/>
            </a:lvl1pPr>
          </a:lstStyle>
          <a:p>
            <a:fld id="{6BA2EF98-56D2-41D6-9FB4-E0E0A7BD327D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2" tIns="46661" rIns="93322" bIns="4666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4"/>
            <a:ext cx="5618480" cy="4189095"/>
          </a:xfrm>
          <a:prstGeom prst="rect">
            <a:avLst/>
          </a:prstGeom>
        </p:spPr>
        <p:txBody>
          <a:bodyPr vert="horz" lIns="93322" tIns="46661" rIns="93322" bIns="4666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22" tIns="46661" rIns="93322" bIns="4666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22" tIns="46661" rIns="93322" bIns="46661" rtlCol="0" anchor="b"/>
          <a:lstStyle>
            <a:lvl1pPr algn="r">
              <a:defRPr sz="1200"/>
            </a:lvl1pPr>
          </a:lstStyle>
          <a:p>
            <a:fld id="{71F99ECE-94E6-4A1B-81DC-7B0A17317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54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F99ECE-94E6-4A1B-81DC-7B0A17317E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61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BA45-8AE0-49C5-8587-27E1B7CECCC9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863379C-F291-4E6B-9AD2-706510B49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BA45-8AE0-49C5-8587-27E1B7CECCC9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379C-F291-4E6B-9AD2-706510B49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BA45-8AE0-49C5-8587-27E1B7CECCC9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379C-F291-4E6B-9AD2-706510B49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BA45-8AE0-49C5-8587-27E1B7CECCC9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379C-F291-4E6B-9AD2-706510B49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BA45-8AE0-49C5-8587-27E1B7CECCC9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63379C-F291-4E6B-9AD2-706510B49B2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BA45-8AE0-49C5-8587-27E1B7CECCC9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379C-F291-4E6B-9AD2-706510B49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BA45-8AE0-49C5-8587-27E1B7CECCC9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379C-F291-4E6B-9AD2-706510B49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BA45-8AE0-49C5-8587-27E1B7CECCC9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379C-F291-4E6B-9AD2-706510B49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BA45-8AE0-49C5-8587-27E1B7CECCC9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379C-F291-4E6B-9AD2-706510B49B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BA45-8AE0-49C5-8587-27E1B7CECCC9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3379C-F291-4E6B-9AD2-706510B49B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BA45-8AE0-49C5-8587-27E1B7CECCC9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863379C-F291-4E6B-9AD2-706510B49B2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05A9BA45-8AE0-49C5-8587-27E1B7CECCC9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863379C-F291-4E6B-9AD2-706510B49B2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Portfolio%20video.xsp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881669"/>
            <a:ext cx="5051079" cy="4953000"/>
          </a:xfrm>
        </p:spPr>
        <p:txBody>
          <a:bodyPr/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Go Time: </a:t>
            </a:r>
            <a:br>
              <a:rPr lang="en-US" sz="3600" dirty="0" smtClean="0"/>
            </a:br>
            <a:r>
              <a:rPr lang="en-US" sz="3600" dirty="0" smtClean="0"/>
              <a:t>Wednesday, </a:t>
            </a:r>
            <a:br>
              <a:rPr lang="en-US" sz="3600" dirty="0" smtClean="0"/>
            </a:br>
            <a:r>
              <a:rPr lang="en-US" sz="3600" dirty="0" smtClean="0"/>
              <a:t>March</a:t>
            </a:r>
            <a:br>
              <a:rPr lang="en-US" sz="3600" dirty="0" smtClean="0"/>
            </a:br>
            <a:r>
              <a:rPr lang="en-US" sz="3600" dirty="0" smtClean="0"/>
              <a:t>15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Focus: </a:t>
            </a:r>
            <a:r>
              <a:rPr lang="en-US" sz="4400" dirty="0" smtClean="0"/>
              <a:t>Portfolio</a:t>
            </a:r>
            <a:br>
              <a:rPr lang="en-US" sz="4400" dirty="0" smtClean="0"/>
            </a:br>
            <a:r>
              <a:rPr lang="en-US" sz="4400" dirty="0" smtClean="0"/>
              <a:t>&amp; interview etiquette</a:t>
            </a:r>
            <a:endParaRPr lang="en-US" sz="4400" dirty="0"/>
          </a:p>
        </p:txBody>
      </p:sp>
      <p:pic>
        <p:nvPicPr>
          <p:cNvPr id="1026" name="Picture 2" descr="http://electronicportfolios.org/NIACE/html/images/objects/obj3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785014"/>
            <a:ext cx="211455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caacsports.org/images/holt_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8600"/>
            <a:ext cx="1850679" cy="149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2197779"/>
              </p:ext>
            </p:extLst>
          </p:nvPr>
        </p:nvGraphicFramePr>
        <p:xfrm>
          <a:off x="4898679" y="1681486"/>
          <a:ext cx="3886200" cy="33478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82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Main Campus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8251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effectLst/>
                        </a:rPr>
                        <a:t>1</a:t>
                      </a:r>
                      <a:r>
                        <a:rPr lang="en-US" sz="1600" kern="1200" baseline="30000" dirty="0" smtClean="0">
                          <a:effectLst/>
                        </a:rPr>
                        <a:t>st</a:t>
                      </a:r>
                      <a:r>
                        <a:rPr lang="en-US" sz="1600" kern="1200" baseline="0" dirty="0" smtClean="0">
                          <a:effectLst/>
                        </a:rPr>
                        <a:t> hour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10:35 – 11:05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493">
                <a:tc vMerge="1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4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US" sz="1600" baseline="30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nd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11:10</a:t>
                      </a:r>
                      <a:r>
                        <a:rPr lang="en-US" sz="1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– 11:40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82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GO TIME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11:40 –</a:t>
                      </a:r>
                      <a:r>
                        <a:rPr lang="en-US" sz="1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12:10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4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3</a:t>
                      </a:r>
                      <a:r>
                        <a:rPr lang="en-US" sz="1600" kern="1200" baseline="30000" dirty="0">
                          <a:effectLst/>
                        </a:rPr>
                        <a:t>rd</a:t>
                      </a:r>
                      <a:r>
                        <a:rPr lang="en-US" sz="1600" kern="1200" dirty="0">
                          <a:effectLst/>
                        </a:rPr>
                        <a:t>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12:15</a:t>
                      </a:r>
                      <a:r>
                        <a:rPr lang="en-US" sz="1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– 12:45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57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NUTRITION BREAK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574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effectLst/>
                        </a:rPr>
                        <a:t>4th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12:55 – 1:25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75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>
                          <a:effectLst/>
                        </a:rPr>
                        <a:t>5</a:t>
                      </a:r>
                      <a:r>
                        <a:rPr lang="en-US" sz="1600" kern="1200" baseline="30000">
                          <a:effectLst/>
                        </a:rPr>
                        <a:t>th</a:t>
                      </a:r>
                      <a:r>
                        <a:rPr lang="en-US" sz="1600" kern="1200">
                          <a:effectLst/>
                        </a:rPr>
                        <a:t>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1:30 – 2:00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758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effectLst/>
                        </a:rPr>
                        <a:t>6</a:t>
                      </a:r>
                      <a:r>
                        <a:rPr lang="en-US" sz="1600" kern="1200" baseline="30000" dirty="0">
                          <a:effectLst/>
                        </a:rPr>
                        <a:t>th</a:t>
                      </a:r>
                      <a:r>
                        <a:rPr lang="en-US" sz="1600" kern="1200" dirty="0">
                          <a:effectLst/>
                        </a:rPr>
                        <a:t>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2:05 – 2:35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551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72400" cy="837882"/>
          </a:xfrm>
        </p:spPr>
        <p:txBody>
          <a:bodyPr>
            <a:normAutofit/>
          </a:bodyPr>
          <a:lstStyle/>
          <a:p>
            <a:r>
              <a:rPr lang="en-US" dirty="0" smtClean="0"/>
              <a:t>Calendar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381000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200" u="sng" dirty="0" smtClean="0"/>
              <a:t>March 15</a:t>
            </a:r>
            <a:r>
              <a:rPr lang="en-US" sz="2200" u="sng" baseline="30000" dirty="0" smtClean="0"/>
              <a:t>th</a:t>
            </a:r>
            <a:r>
              <a:rPr lang="en-US" sz="2200" dirty="0" smtClean="0"/>
              <a:t>: Finalize portfolios, get a copy of the presentation rubric, presentation/Interview etiquette lesson</a:t>
            </a:r>
          </a:p>
          <a:p>
            <a:pPr>
              <a:lnSpc>
                <a:spcPct val="120000"/>
              </a:lnSpc>
            </a:pPr>
            <a:r>
              <a:rPr lang="en-US" sz="2200" u="sng" dirty="0" smtClean="0"/>
              <a:t>April 19</a:t>
            </a:r>
            <a:r>
              <a:rPr lang="en-US" sz="2200" dirty="0" smtClean="0"/>
              <a:t>: Peer presentations with rubric provided </a:t>
            </a:r>
          </a:p>
          <a:p>
            <a:pPr>
              <a:lnSpc>
                <a:spcPct val="120000"/>
              </a:lnSpc>
            </a:pPr>
            <a:endParaRPr lang="en-US" sz="22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423090"/>
              </p:ext>
            </p:extLst>
          </p:nvPr>
        </p:nvGraphicFramePr>
        <p:xfrm>
          <a:off x="381000" y="5181600"/>
          <a:ext cx="8305800" cy="1425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0604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graders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graders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graders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316">
                <a:tc>
                  <a:txBody>
                    <a:bodyPr/>
                    <a:lstStyle/>
                    <a:p>
                      <a:r>
                        <a:rPr lang="en-US" dirty="0" smtClean="0"/>
                        <a:t>May 1-4, presenting</a:t>
                      </a:r>
                      <a:r>
                        <a:rPr lang="en-US" baseline="0" dirty="0" smtClean="0"/>
                        <a:t> to community members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May 15-19, presenting to senior students at the Main Campus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June 5-9</a:t>
                      </a:r>
                      <a:r>
                        <a:rPr lang="en-US" baseline="0" dirty="0" smtClean="0"/>
                        <a:t>, presenting to senior teachers at the North Campus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538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 smtClean="0"/>
              <a:t>Warm up - </a:t>
            </a:r>
            <a:r>
              <a:rPr lang="en-US" dirty="0" err="1" smtClean="0"/>
              <a:t>fastwrite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One </a:t>
            </a:r>
            <a:r>
              <a:rPr lang="en-US" sz="3600" dirty="0"/>
              <a:t>of the reasons we are doing portfolio presentations is to practice the art of an interview. What experiences have you had with the interview process? (think, write, pair, share) </a:t>
            </a:r>
            <a:endParaRPr lang="en-US" sz="3600" dirty="0" smtClean="0"/>
          </a:p>
          <a:p>
            <a:r>
              <a:rPr lang="en-US" sz="3600" dirty="0" smtClean="0"/>
              <a:t>5 minutes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74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Video: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Portfolio </a:t>
            </a:r>
            <a:r>
              <a:rPr lang="en-US" dirty="0" err="1" smtClean="0">
                <a:hlinkClick r:id="rId2" action="ppaction://hlinkfile"/>
              </a:rPr>
              <a:t>video.xspf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**The video is 11 </a:t>
            </a:r>
            <a:r>
              <a:rPr lang="en-US" smtClean="0"/>
              <a:t>minutes </a:t>
            </a:r>
            <a:r>
              <a:rPr lang="en-US" smtClean="0"/>
              <a:t>long, </a:t>
            </a:r>
            <a:r>
              <a:rPr lang="en-US" dirty="0" smtClean="0"/>
              <a:t>is of our Holt students, is 4 years old but gives a personal perspective of what the process is about and provides suggestions on how to prepare.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11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 smtClean="0"/>
              <a:t>Interview etiquette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a class, brainstorm the following regarding etiquette, using prior knowledge as well as the video. </a:t>
            </a:r>
            <a:r>
              <a:rPr lang="en-US" dirty="0" smtClean="0"/>
              <a:t>Make a list </a:t>
            </a:r>
            <a:r>
              <a:rPr lang="en-US" dirty="0"/>
              <a:t>on the board as you </a:t>
            </a:r>
            <a:r>
              <a:rPr lang="en-US" dirty="0" smtClean="0"/>
              <a:t>brainstorm.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144664"/>
              </p:ext>
            </p:extLst>
          </p:nvPr>
        </p:nvGraphicFramePr>
        <p:xfrm>
          <a:off x="457200" y="2895600"/>
          <a:ext cx="7620000" cy="3581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0000">
                  <a:extLst>
                    <a:ext uri="{9D8B030D-6E8A-4147-A177-3AD203B41FA5}">
                      <a16:colId xmlns:a16="http://schemas.microsoft.com/office/drawing/2014/main" val="909973633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1129050437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30363989"/>
                    </a:ext>
                  </a:extLst>
                </a:gridCol>
              </a:tblGrid>
              <a:tr h="19263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Dress etiquette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4" marR="552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Verbal etiquette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4" marR="552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Non-verbal etiquette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4" marR="55284" marT="0" marB="0"/>
                </a:tc>
                <a:extLst>
                  <a:ext uri="{0D108BD9-81ED-4DB2-BD59-A6C34878D82A}">
                    <a16:rowId xmlns:a16="http://schemas.microsoft.com/office/drawing/2014/main" val="40994156"/>
                  </a:ext>
                </a:extLst>
              </a:tr>
              <a:tr h="33887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Possible answers: 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 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4" marR="552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Possible answers: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</a:txBody>
                  <a:tcPr marL="55284" marR="552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Possible answers: </a:t>
                      </a:r>
                      <a:endParaRPr lang="en-US" sz="900" dirty="0">
                        <a:effectLst/>
                      </a:endParaRPr>
                    </a:p>
                  </a:txBody>
                  <a:tcPr marL="55284" marR="55284" marT="0" marB="0"/>
                </a:tc>
                <a:extLst>
                  <a:ext uri="{0D108BD9-81ED-4DB2-BD59-A6C34878D82A}">
                    <a16:rowId xmlns:a16="http://schemas.microsoft.com/office/drawing/2014/main" val="56127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239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43800" cy="1371600"/>
          </a:xfrm>
        </p:spPr>
        <p:txBody>
          <a:bodyPr/>
          <a:lstStyle/>
          <a:p>
            <a:r>
              <a:rPr lang="en-US" dirty="0" smtClean="0"/>
              <a:t>Interview etiquette – suggested answers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1295948"/>
              </p:ext>
            </p:extLst>
          </p:nvPr>
        </p:nvGraphicFramePr>
        <p:xfrm>
          <a:off x="228600" y="1676400"/>
          <a:ext cx="8534400" cy="5105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44800">
                  <a:extLst>
                    <a:ext uri="{9D8B030D-6E8A-4147-A177-3AD203B41FA5}">
                      <a16:colId xmlns:a16="http://schemas.microsoft.com/office/drawing/2014/main" val="1911792860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1398673732"/>
                    </a:ext>
                  </a:extLst>
                </a:gridCol>
                <a:gridCol w="2844800">
                  <a:extLst>
                    <a:ext uri="{9D8B030D-6E8A-4147-A177-3AD203B41FA5}">
                      <a16:colId xmlns:a16="http://schemas.microsoft.com/office/drawing/2014/main" val="1502106262"/>
                    </a:ext>
                  </a:extLst>
                </a:gridCol>
              </a:tblGrid>
              <a:tr h="28343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Dress etiquette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4" marR="552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Verbal etiquette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4" marR="552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>
                          <a:effectLst/>
                        </a:rPr>
                        <a:t>Non-verbal etiquette</a:t>
                      </a:r>
                      <a:endParaRPr lang="en-US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4" marR="55284" marT="0" marB="0"/>
                </a:tc>
                <a:extLst>
                  <a:ext uri="{0D108BD9-81ED-4DB2-BD59-A6C34878D82A}">
                    <a16:rowId xmlns:a16="http://schemas.microsoft.com/office/drawing/2014/main" val="2842460525"/>
                  </a:ext>
                </a:extLst>
              </a:tr>
              <a:tr h="482196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u="sng" dirty="0">
                          <a:effectLst/>
                        </a:rPr>
                        <a:t>Possible answers</a:t>
                      </a:r>
                      <a:r>
                        <a:rPr lang="en-US" sz="1000" dirty="0">
                          <a:effectLst/>
                        </a:rPr>
                        <a:t>: 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*no tennis shoes, jeans or t-shirts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Dress pants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Button up shirt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Shirt with a collar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Skirts should be knee </a:t>
                      </a:r>
                      <a:r>
                        <a:rPr lang="en-US" sz="1000" dirty="0" smtClean="0">
                          <a:effectLst/>
                        </a:rPr>
                        <a:t>length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Look professional-neat, clean and well groomed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4" marR="552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u="sng" dirty="0">
                          <a:effectLst/>
                        </a:rPr>
                        <a:t>Possible answers</a:t>
                      </a:r>
                      <a:r>
                        <a:rPr lang="en-US" sz="1000" dirty="0">
                          <a:effectLst/>
                        </a:rPr>
                        <a:t>: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*avoid slang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Ma’am, sir, or use name as it is given when introduced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Please, thank you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Speak loudly and clearly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“It’s nice to meet you”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“Thank you for talking with me”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4" marR="55284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u="sng" dirty="0">
                          <a:effectLst/>
                        </a:rPr>
                        <a:t>Possible answers</a:t>
                      </a:r>
                      <a:r>
                        <a:rPr lang="en-US" sz="1000" dirty="0">
                          <a:effectLst/>
                        </a:rPr>
                        <a:t>: 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*avoid slouching and looking around, no cell phones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Eye contact 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Good posture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Firm handshake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>
                          <a:effectLst/>
                        </a:rPr>
                        <a:t>Smile 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Confidence/organized/prepared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 punctual-arrive early</a:t>
                      </a:r>
                      <a:endParaRPr lang="en-US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5284" marR="55284" marT="0" marB="0"/>
                </a:tc>
                <a:extLst>
                  <a:ext uri="{0D108BD9-81ED-4DB2-BD59-A6C34878D82A}">
                    <a16:rowId xmlns:a16="http://schemas.microsoft.com/office/drawing/2014/main" val="1130165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736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 smtClean="0"/>
              <a:t>Portfolio rubric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Hand out the portfolio rubric to all students &amp; walk through the requirements.  Be sure to highlight the back with the communication skills.  If time allows, have students partner up and practice introducing themselves and asking/answering about one piece of the rubric.  There are also interview questions they can ask each other (see next slide) 5 minutes.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Please have students put the rubric in their portfolios.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10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dirty="0" smtClean="0"/>
              <a:t>Possible interview 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u="sng" dirty="0"/>
              <a:t>Possible Interview Questions</a:t>
            </a:r>
          </a:p>
          <a:p>
            <a:r>
              <a:rPr lang="en-US" dirty="0"/>
              <a:t> </a:t>
            </a:r>
            <a:endParaRPr lang="en-US" u="sng" dirty="0"/>
          </a:p>
          <a:p>
            <a:pPr lvl="0"/>
            <a:r>
              <a:rPr lang="en-US" dirty="0"/>
              <a:t>Tell me about yourself.</a:t>
            </a:r>
          </a:p>
          <a:p>
            <a:pPr lvl="0"/>
            <a:r>
              <a:rPr lang="en-US" dirty="0"/>
              <a:t>What are your strengths?  Your weaknesses?</a:t>
            </a:r>
          </a:p>
          <a:p>
            <a:pPr lvl="0"/>
            <a:r>
              <a:rPr lang="en-US" dirty="0"/>
              <a:t>What are your short-term and long-term goals?</a:t>
            </a:r>
          </a:p>
          <a:p>
            <a:pPr lvl="0"/>
            <a:r>
              <a:rPr lang="en-US" dirty="0"/>
              <a:t>Where do you see yourself five years from now, and what experiences might help you get there?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What experiences do you have that will be helpful to you in getting a job that fulfills your goals?</a:t>
            </a:r>
          </a:p>
          <a:p>
            <a:pPr lvl="0"/>
            <a:r>
              <a:rPr lang="en-US" dirty="0"/>
              <a:t>What do you enjoy doing the most?</a:t>
            </a:r>
          </a:p>
          <a:p>
            <a:pPr lvl="0"/>
            <a:r>
              <a:rPr lang="en-US" dirty="0"/>
              <a:t>What accomplishments are you most proud of?</a:t>
            </a:r>
          </a:p>
          <a:p>
            <a:pPr lvl="0"/>
            <a:r>
              <a:rPr lang="en-US" dirty="0"/>
              <a:t>Tell me about a time when you had a confrontation/disagreement with another colleague (or classmate).  How did you deal with the situation?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How do you spend your spare time?</a:t>
            </a:r>
          </a:p>
          <a:p>
            <a:pPr lvl="0"/>
            <a:r>
              <a:rPr lang="en-US" dirty="0"/>
              <a:t>What motivates you to do a good job?</a:t>
            </a:r>
          </a:p>
          <a:p>
            <a:pPr lvl="0"/>
            <a:r>
              <a:rPr lang="en-US" dirty="0"/>
              <a:t>What school subjects do you like the most?  The least?</a:t>
            </a:r>
          </a:p>
          <a:p>
            <a:pPr lvl="0"/>
            <a:r>
              <a:rPr lang="en-US" dirty="0"/>
              <a:t>How many days of school did you miss this past year?</a:t>
            </a:r>
          </a:p>
          <a:p>
            <a:pPr lvl="0"/>
            <a:r>
              <a:rPr lang="en-US" dirty="0"/>
              <a:t>Do you have any questions for me? (**They should ask you a question…please write a comment on EVAL. if they don’t)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62136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586</TotalTime>
  <Words>330</Words>
  <Application>Microsoft Office PowerPoint</Application>
  <PresentationFormat>On-screen Show (4:3)</PresentationFormat>
  <Paragraphs>102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Times New Roman</vt:lpstr>
      <vt:lpstr>Essential</vt:lpstr>
      <vt:lpstr> Go Time:  Wednesday,  March 15   Focus: Portfolio &amp; interview etiquette</vt:lpstr>
      <vt:lpstr>Calendar Overview</vt:lpstr>
      <vt:lpstr>Warm up - fastwrite</vt:lpstr>
      <vt:lpstr>Video:</vt:lpstr>
      <vt:lpstr>Interview etiquette</vt:lpstr>
      <vt:lpstr>Interview etiquette – suggested answers</vt:lpstr>
      <vt:lpstr>Portfolio rubric </vt:lpstr>
      <vt:lpstr>Possible interview questions:</vt:lpstr>
    </vt:vector>
  </TitlesOfParts>
  <Company>Holt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 Time: Monday September 15 Portfolio Day 1</dc:title>
  <dc:creator>Jessica Cotter</dc:creator>
  <cp:lastModifiedBy>Kim Reichard</cp:lastModifiedBy>
  <cp:revision>62</cp:revision>
  <cp:lastPrinted>2017-03-13T12:55:11Z</cp:lastPrinted>
  <dcterms:created xsi:type="dcterms:W3CDTF">2014-09-09T11:28:15Z</dcterms:created>
  <dcterms:modified xsi:type="dcterms:W3CDTF">2017-03-13T13:13:02Z</dcterms:modified>
</cp:coreProperties>
</file>