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28"/>
  </p:notesMasterIdLst>
  <p:handoutMasterIdLst>
    <p:handoutMasterId r:id="rId29"/>
  </p:handoutMasterIdLst>
  <p:sldIdLst>
    <p:sldId id="256" r:id="rId2"/>
    <p:sldId id="286" r:id="rId3"/>
    <p:sldId id="287" r:id="rId4"/>
    <p:sldId id="288" r:id="rId5"/>
    <p:sldId id="295" r:id="rId6"/>
    <p:sldId id="299" r:id="rId7"/>
    <p:sldId id="293" r:id="rId8"/>
    <p:sldId id="264" r:id="rId9"/>
    <p:sldId id="266" r:id="rId10"/>
    <p:sldId id="276" r:id="rId11"/>
    <p:sldId id="296" r:id="rId12"/>
    <p:sldId id="281" r:id="rId13"/>
    <p:sldId id="273" r:id="rId14"/>
    <p:sldId id="300" r:id="rId15"/>
    <p:sldId id="301" r:id="rId16"/>
    <p:sldId id="278" r:id="rId17"/>
    <p:sldId id="280" r:id="rId18"/>
    <p:sldId id="275" r:id="rId19"/>
    <p:sldId id="283" r:id="rId20"/>
    <p:sldId id="265" r:id="rId21"/>
    <p:sldId id="284" r:id="rId22"/>
    <p:sldId id="271" r:id="rId23"/>
    <p:sldId id="274" r:id="rId24"/>
    <p:sldId id="294" r:id="rId25"/>
    <p:sldId id="302" r:id="rId26"/>
    <p:sldId id="298" r:id="rId2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7" tIns="46639" rIns="93277" bIns="46639"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7" tIns="46639" rIns="93277" bIns="46639" rtlCol="0"/>
          <a:lstStyle>
            <a:lvl1pPr algn="r">
              <a:defRPr sz="1200"/>
            </a:lvl1pPr>
          </a:lstStyle>
          <a:p>
            <a:fld id="{E3A49BBD-F9C4-4904-85C9-24F1DEB26834}" type="datetimeFigureOut">
              <a:rPr lang="en-US" smtClean="0"/>
              <a:t>2/2/2017</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7" tIns="46639" rIns="93277" bIns="46639"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7" tIns="46639" rIns="93277" bIns="46639" rtlCol="0" anchor="b"/>
          <a:lstStyle>
            <a:lvl1pPr algn="r">
              <a:defRPr sz="1200"/>
            </a:lvl1pPr>
          </a:lstStyle>
          <a:p>
            <a:fld id="{B4195408-4A85-4DEB-8680-A22ECA5ED743}" type="slidenum">
              <a:rPr lang="en-US" smtClean="0"/>
              <a:t>‹#›</a:t>
            </a:fld>
            <a:endParaRPr lang="en-US"/>
          </a:p>
        </p:txBody>
      </p:sp>
    </p:spTree>
    <p:extLst>
      <p:ext uri="{BB962C8B-B14F-4D97-AF65-F5344CB8AC3E}">
        <p14:creationId xmlns:p14="http://schemas.microsoft.com/office/powerpoint/2010/main" val="2868967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7" tIns="46639" rIns="93277" bIns="46639"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7" tIns="46639" rIns="93277" bIns="46639" rtlCol="0"/>
          <a:lstStyle>
            <a:lvl1pPr algn="r">
              <a:defRPr sz="1200"/>
            </a:lvl1pPr>
          </a:lstStyle>
          <a:p>
            <a:fld id="{642452C4-48C8-437B-AC9B-C7BCA52C251A}" type="datetimeFigureOut">
              <a:rPr lang="en-US" smtClean="0"/>
              <a:t>2/2/2017</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7" tIns="46639" rIns="93277" bIns="46639"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7" tIns="46639" rIns="93277" bIns="466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77" tIns="46639" rIns="93277" bIns="46639"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7" tIns="46639" rIns="93277" bIns="46639" rtlCol="0" anchor="b"/>
          <a:lstStyle>
            <a:lvl1pPr algn="r">
              <a:defRPr sz="1200"/>
            </a:lvl1pPr>
          </a:lstStyle>
          <a:p>
            <a:fld id="{2DE2720B-1561-4BDA-8815-70F987CDB2D2}" type="slidenum">
              <a:rPr lang="en-US" smtClean="0"/>
              <a:t>‹#›</a:t>
            </a:fld>
            <a:endParaRPr lang="en-US"/>
          </a:p>
        </p:txBody>
      </p:sp>
    </p:spTree>
    <p:extLst>
      <p:ext uri="{BB962C8B-B14F-4D97-AF65-F5344CB8AC3E}">
        <p14:creationId xmlns:p14="http://schemas.microsoft.com/office/powerpoint/2010/main" val="3324407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E2720B-1561-4BDA-8815-70F987CDB2D2}" type="slidenum">
              <a:rPr lang="en-US" smtClean="0"/>
              <a:t>1</a:t>
            </a:fld>
            <a:endParaRPr lang="en-US"/>
          </a:p>
        </p:txBody>
      </p:sp>
    </p:spTree>
    <p:extLst>
      <p:ext uri="{BB962C8B-B14F-4D97-AF65-F5344CB8AC3E}">
        <p14:creationId xmlns:p14="http://schemas.microsoft.com/office/powerpoint/2010/main" val="1733414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4" indent="-228577" eaLnBrk="0" hangingPunct="0">
              <a:defRPr>
                <a:solidFill>
                  <a:schemeClr val="tx1"/>
                </a:solidFill>
                <a:latin typeface="Arial" charset="0"/>
              </a:defRPr>
            </a:lvl3pPr>
            <a:lvl4pPr marL="1600038" indent="-228577" eaLnBrk="0" hangingPunct="0">
              <a:defRPr>
                <a:solidFill>
                  <a:schemeClr val="tx1"/>
                </a:solidFill>
                <a:latin typeface="Arial" charset="0"/>
              </a:defRPr>
            </a:lvl4pPr>
            <a:lvl5pPr marL="2057191" indent="-228577" eaLnBrk="0" hangingPunct="0">
              <a:defRPr>
                <a:solidFill>
                  <a:schemeClr val="tx1"/>
                </a:solidFill>
                <a:latin typeface="Arial" charset="0"/>
              </a:defRPr>
            </a:lvl5pPr>
            <a:lvl6pPr marL="2514345" indent="-228577" eaLnBrk="0" fontAlgn="base" hangingPunct="0">
              <a:spcBef>
                <a:spcPct val="0"/>
              </a:spcBef>
              <a:spcAft>
                <a:spcPct val="0"/>
              </a:spcAft>
              <a:defRPr>
                <a:solidFill>
                  <a:schemeClr val="tx1"/>
                </a:solidFill>
                <a:latin typeface="Arial" charset="0"/>
              </a:defRPr>
            </a:lvl6pPr>
            <a:lvl7pPr marL="2971499" indent="-228577" eaLnBrk="0" fontAlgn="base" hangingPunct="0">
              <a:spcBef>
                <a:spcPct val="0"/>
              </a:spcBef>
              <a:spcAft>
                <a:spcPct val="0"/>
              </a:spcAft>
              <a:defRPr>
                <a:solidFill>
                  <a:schemeClr val="tx1"/>
                </a:solidFill>
                <a:latin typeface="Arial" charset="0"/>
              </a:defRPr>
            </a:lvl7pPr>
            <a:lvl8pPr marL="3428652" indent="-228577" eaLnBrk="0" fontAlgn="base" hangingPunct="0">
              <a:spcBef>
                <a:spcPct val="0"/>
              </a:spcBef>
              <a:spcAft>
                <a:spcPct val="0"/>
              </a:spcAft>
              <a:defRPr>
                <a:solidFill>
                  <a:schemeClr val="tx1"/>
                </a:solidFill>
                <a:latin typeface="Arial" charset="0"/>
              </a:defRPr>
            </a:lvl8pPr>
            <a:lvl9pPr marL="3885807" indent="-228577" eaLnBrk="0" fontAlgn="base" hangingPunct="0">
              <a:spcBef>
                <a:spcPct val="0"/>
              </a:spcBef>
              <a:spcAft>
                <a:spcPct val="0"/>
              </a:spcAft>
              <a:defRPr>
                <a:solidFill>
                  <a:schemeClr val="tx1"/>
                </a:solidFill>
                <a:latin typeface="Arial" charset="0"/>
              </a:defRPr>
            </a:lvl9pPr>
          </a:lstStyle>
          <a:p>
            <a:fld id="{2C5BC38F-C45C-41C4-B6B3-D80C7CF3EC81}" type="slidenum">
              <a:rPr lang="en-US" smtClean="0"/>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12</a:t>
            </a:fld>
            <a:endParaRPr lang="en-US"/>
          </a:p>
        </p:txBody>
      </p:sp>
    </p:spTree>
    <p:extLst>
      <p:ext uri="{BB962C8B-B14F-4D97-AF65-F5344CB8AC3E}">
        <p14:creationId xmlns:p14="http://schemas.microsoft.com/office/powerpoint/2010/main" val="136772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13</a:t>
            </a:fld>
            <a:endParaRPr lang="en-US"/>
          </a:p>
        </p:txBody>
      </p:sp>
    </p:spTree>
    <p:extLst>
      <p:ext uri="{BB962C8B-B14F-4D97-AF65-F5344CB8AC3E}">
        <p14:creationId xmlns:p14="http://schemas.microsoft.com/office/powerpoint/2010/main" val="2913235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16</a:t>
            </a:fld>
            <a:endParaRPr lang="en-US"/>
          </a:p>
        </p:txBody>
      </p:sp>
    </p:spTree>
    <p:extLst>
      <p:ext uri="{BB962C8B-B14F-4D97-AF65-F5344CB8AC3E}">
        <p14:creationId xmlns:p14="http://schemas.microsoft.com/office/powerpoint/2010/main" val="2885564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17</a:t>
            </a:fld>
            <a:endParaRPr lang="en-US"/>
          </a:p>
        </p:txBody>
      </p:sp>
    </p:spTree>
    <p:extLst>
      <p:ext uri="{BB962C8B-B14F-4D97-AF65-F5344CB8AC3E}">
        <p14:creationId xmlns:p14="http://schemas.microsoft.com/office/powerpoint/2010/main" val="1708637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4" indent="-228577" eaLnBrk="0" hangingPunct="0">
              <a:defRPr>
                <a:solidFill>
                  <a:schemeClr val="tx1"/>
                </a:solidFill>
                <a:latin typeface="Arial" charset="0"/>
              </a:defRPr>
            </a:lvl3pPr>
            <a:lvl4pPr marL="1600038" indent="-228577" eaLnBrk="0" hangingPunct="0">
              <a:defRPr>
                <a:solidFill>
                  <a:schemeClr val="tx1"/>
                </a:solidFill>
                <a:latin typeface="Arial" charset="0"/>
              </a:defRPr>
            </a:lvl4pPr>
            <a:lvl5pPr marL="2057191" indent="-228577" eaLnBrk="0" hangingPunct="0">
              <a:defRPr>
                <a:solidFill>
                  <a:schemeClr val="tx1"/>
                </a:solidFill>
                <a:latin typeface="Arial" charset="0"/>
              </a:defRPr>
            </a:lvl5pPr>
            <a:lvl6pPr marL="2514345" indent="-228577" eaLnBrk="0" fontAlgn="base" hangingPunct="0">
              <a:spcBef>
                <a:spcPct val="0"/>
              </a:spcBef>
              <a:spcAft>
                <a:spcPct val="0"/>
              </a:spcAft>
              <a:defRPr>
                <a:solidFill>
                  <a:schemeClr val="tx1"/>
                </a:solidFill>
                <a:latin typeface="Arial" charset="0"/>
              </a:defRPr>
            </a:lvl6pPr>
            <a:lvl7pPr marL="2971499" indent="-228577" eaLnBrk="0" fontAlgn="base" hangingPunct="0">
              <a:spcBef>
                <a:spcPct val="0"/>
              </a:spcBef>
              <a:spcAft>
                <a:spcPct val="0"/>
              </a:spcAft>
              <a:defRPr>
                <a:solidFill>
                  <a:schemeClr val="tx1"/>
                </a:solidFill>
                <a:latin typeface="Arial" charset="0"/>
              </a:defRPr>
            </a:lvl7pPr>
            <a:lvl8pPr marL="3428652" indent="-228577" eaLnBrk="0" fontAlgn="base" hangingPunct="0">
              <a:spcBef>
                <a:spcPct val="0"/>
              </a:spcBef>
              <a:spcAft>
                <a:spcPct val="0"/>
              </a:spcAft>
              <a:defRPr>
                <a:solidFill>
                  <a:schemeClr val="tx1"/>
                </a:solidFill>
                <a:latin typeface="Arial" charset="0"/>
              </a:defRPr>
            </a:lvl8pPr>
            <a:lvl9pPr marL="3885807" indent="-228577" eaLnBrk="0" fontAlgn="base" hangingPunct="0">
              <a:spcBef>
                <a:spcPct val="0"/>
              </a:spcBef>
              <a:spcAft>
                <a:spcPct val="0"/>
              </a:spcAft>
              <a:defRPr>
                <a:solidFill>
                  <a:schemeClr val="tx1"/>
                </a:solidFill>
                <a:latin typeface="Arial" charset="0"/>
              </a:defRPr>
            </a:lvl9pPr>
          </a:lstStyle>
          <a:p>
            <a:fld id="{2C5BC38F-C45C-41C4-B6B3-D80C7CF3EC81}" type="slidenum">
              <a:rPr lang="en-US" smtClean="0"/>
              <a:pPr/>
              <a:t>18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874" indent="-285721" eaLnBrk="0" hangingPunct="0">
              <a:defRPr>
                <a:solidFill>
                  <a:schemeClr val="tx1"/>
                </a:solidFill>
                <a:latin typeface="Arial" charset="0"/>
              </a:defRPr>
            </a:lvl2pPr>
            <a:lvl3pPr marL="1142884" indent="-228577" eaLnBrk="0" hangingPunct="0">
              <a:defRPr>
                <a:solidFill>
                  <a:schemeClr val="tx1"/>
                </a:solidFill>
                <a:latin typeface="Arial" charset="0"/>
              </a:defRPr>
            </a:lvl3pPr>
            <a:lvl4pPr marL="1600038" indent="-228577" eaLnBrk="0" hangingPunct="0">
              <a:defRPr>
                <a:solidFill>
                  <a:schemeClr val="tx1"/>
                </a:solidFill>
                <a:latin typeface="Arial" charset="0"/>
              </a:defRPr>
            </a:lvl4pPr>
            <a:lvl5pPr marL="2057191" indent="-228577" eaLnBrk="0" hangingPunct="0">
              <a:defRPr>
                <a:solidFill>
                  <a:schemeClr val="tx1"/>
                </a:solidFill>
                <a:latin typeface="Arial" charset="0"/>
              </a:defRPr>
            </a:lvl5pPr>
            <a:lvl6pPr marL="2514345" indent="-228577" eaLnBrk="0" fontAlgn="base" hangingPunct="0">
              <a:spcBef>
                <a:spcPct val="0"/>
              </a:spcBef>
              <a:spcAft>
                <a:spcPct val="0"/>
              </a:spcAft>
              <a:defRPr>
                <a:solidFill>
                  <a:schemeClr val="tx1"/>
                </a:solidFill>
                <a:latin typeface="Arial" charset="0"/>
              </a:defRPr>
            </a:lvl6pPr>
            <a:lvl7pPr marL="2971499" indent="-228577" eaLnBrk="0" fontAlgn="base" hangingPunct="0">
              <a:spcBef>
                <a:spcPct val="0"/>
              </a:spcBef>
              <a:spcAft>
                <a:spcPct val="0"/>
              </a:spcAft>
              <a:defRPr>
                <a:solidFill>
                  <a:schemeClr val="tx1"/>
                </a:solidFill>
                <a:latin typeface="Arial" charset="0"/>
              </a:defRPr>
            </a:lvl7pPr>
            <a:lvl8pPr marL="3428652" indent="-228577" eaLnBrk="0" fontAlgn="base" hangingPunct="0">
              <a:spcBef>
                <a:spcPct val="0"/>
              </a:spcBef>
              <a:spcAft>
                <a:spcPct val="0"/>
              </a:spcAft>
              <a:defRPr>
                <a:solidFill>
                  <a:schemeClr val="tx1"/>
                </a:solidFill>
                <a:latin typeface="Arial" charset="0"/>
              </a:defRPr>
            </a:lvl8pPr>
            <a:lvl9pPr marL="3885807" indent="-228577" eaLnBrk="0" fontAlgn="base" hangingPunct="0">
              <a:spcBef>
                <a:spcPct val="0"/>
              </a:spcBef>
              <a:spcAft>
                <a:spcPct val="0"/>
              </a:spcAft>
              <a:defRPr>
                <a:solidFill>
                  <a:schemeClr val="tx1"/>
                </a:solidFill>
                <a:latin typeface="Arial" charset="0"/>
              </a:defRPr>
            </a:lvl9pPr>
          </a:lstStyle>
          <a:p>
            <a:fld id="{8B086F73-1F3B-4DF2-9192-50A913A78A11}" type="slidenum">
              <a:rPr lang="en-US" altLang="en-US" smtClean="0"/>
              <a:pPr/>
              <a:t>19</a:t>
            </a:fld>
            <a:endParaRPr lang="en-US"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20</a:t>
            </a:fld>
            <a:endParaRPr lang="en-US"/>
          </a:p>
        </p:txBody>
      </p:sp>
    </p:spTree>
    <p:extLst>
      <p:ext uri="{BB962C8B-B14F-4D97-AF65-F5344CB8AC3E}">
        <p14:creationId xmlns:p14="http://schemas.microsoft.com/office/powerpoint/2010/main" val="2205675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21</a:t>
            </a:fld>
            <a:endParaRPr lang="en-US"/>
          </a:p>
        </p:txBody>
      </p:sp>
    </p:spTree>
    <p:extLst>
      <p:ext uri="{BB962C8B-B14F-4D97-AF65-F5344CB8AC3E}">
        <p14:creationId xmlns:p14="http://schemas.microsoft.com/office/powerpoint/2010/main" val="1348592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22</a:t>
            </a:fld>
            <a:endParaRPr lang="en-US"/>
          </a:p>
        </p:txBody>
      </p:sp>
    </p:spTree>
    <p:extLst>
      <p:ext uri="{BB962C8B-B14F-4D97-AF65-F5344CB8AC3E}">
        <p14:creationId xmlns:p14="http://schemas.microsoft.com/office/powerpoint/2010/main" val="3172075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2</a:t>
            </a:fld>
            <a:endParaRPr lang="en-US"/>
          </a:p>
        </p:txBody>
      </p:sp>
    </p:spTree>
    <p:extLst>
      <p:ext uri="{BB962C8B-B14F-4D97-AF65-F5344CB8AC3E}">
        <p14:creationId xmlns:p14="http://schemas.microsoft.com/office/powerpoint/2010/main" val="1720425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23</a:t>
            </a:fld>
            <a:endParaRPr lang="en-US"/>
          </a:p>
        </p:txBody>
      </p:sp>
    </p:spTree>
    <p:extLst>
      <p:ext uri="{BB962C8B-B14F-4D97-AF65-F5344CB8AC3E}">
        <p14:creationId xmlns:p14="http://schemas.microsoft.com/office/powerpoint/2010/main" val="3828238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24</a:t>
            </a:fld>
            <a:endParaRPr lang="en-US"/>
          </a:p>
        </p:txBody>
      </p:sp>
    </p:spTree>
    <p:extLst>
      <p:ext uri="{BB962C8B-B14F-4D97-AF65-F5344CB8AC3E}">
        <p14:creationId xmlns:p14="http://schemas.microsoft.com/office/powerpoint/2010/main" val="42541613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26</a:t>
            </a:fld>
            <a:endParaRPr lang="en-US"/>
          </a:p>
        </p:txBody>
      </p:sp>
    </p:spTree>
    <p:extLst>
      <p:ext uri="{BB962C8B-B14F-4D97-AF65-F5344CB8AC3E}">
        <p14:creationId xmlns:p14="http://schemas.microsoft.com/office/powerpoint/2010/main" val="3802215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3</a:t>
            </a:fld>
            <a:endParaRPr lang="en-US"/>
          </a:p>
        </p:txBody>
      </p:sp>
    </p:spTree>
    <p:extLst>
      <p:ext uri="{BB962C8B-B14F-4D97-AF65-F5344CB8AC3E}">
        <p14:creationId xmlns:p14="http://schemas.microsoft.com/office/powerpoint/2010/main" val="2007819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4</a:t>
            </a:fld>
            <a:endParaRPr lang="en-US"/>
          </a:p>
        </p:txBody>
      </p:sp>
    </p:spTree>
    <p:extLst>
      <p:ext uri="{BB962C8B-B14F-4D97-AF65-F5344CB8AC3E}">
        <p14:creationId xmlns:p14="http://schemas.microsoft.com/office/powerpoint/2010/main" val="392731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5</a:t>
            </a:fld>
            <a:endParaRPr lang="en-US"/>
          </a:p>
        </p:txBody>
      </p:sp>
    </p:spTree>
    <p:extLst>
      <p:ext uri="{BB962C8B-B14F-4D97-AF65-F5344CB8AC3E}">
        <p14:creationId xmlns:p14="http://schemas.microsoft.com/office/powerpoint/2010/main" val="158814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7</a:t>
            </a:fld>
            <a:endParaRPr lang="en-US"/>
          </a:p>
        </p:txBody>
      </p:sp>
    </p:spTree>
    <p:extLst>
      <p:ext uri="{BB962C8B-B14F-4D97-AF65-F5344CB8AC3E}">
        <p14:creationId xmlns:p14="http://schemas.microsoft.com/office/powerpoint/2010/main" val="114443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8</a:t>
            </a:fld>
            <a:endParaRPr lang="en-US"/>
          </a:p>
        </p:txBody>
      </p:sp>
    </p:spTree>
    <p:extLst>
      <p:ext uri="{BB962C8B-B14F-4D97-AF65-F5344CB8AC3E}">
        <p14:creationId xmlns:p14="http://schemas.microsoft.com/office/powerpoint/2010/main" val="2756589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9</a:t>
            </a:fld>
            <a:endParaRPr lang="en-US"/>
          </a:p>
        </p:txBody>
      </p:sp>
    </p:spTree>
    <p:extLst>
      <p:ext uri="{BB962C8B-B14F-4D97-AF65-F5344CB8AC3E}">
        <p14:creationId xmlns:p14="http://schemas.microsoft.com/office/powerpoint/2010/main" val="1710514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E2720B-1561-4BDA-8815-70F987CDB2D2}" type="slidenum">
              <a:rPr lang="en-US" smtClean="0"/>
              <a:t>10</a:t>
            </a:fld>
            <a:endParaRPr lang="en-US"/>
          </a:p>
        </p:txBody>
      </p:sp>
    </p:spTree>
    <p:extLst>
      <p:ext uri="{BB962C8B-B14F-4D97-AF65-F5344CB8AC3E}">
        <p14:creationId xmlns:p14="http://schemas.microsoft.com/office/powerpoint/2010/main" val="378511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5B6B8451-DC0B-424F-96C3-A24ADC080B04}" type="datetime1">
              <a:rPr lang="en-US" smtClean="0"/>
              <a:t>2/2/2017</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48007DF4-79DB-4862-828E-8368E8CB883E}"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r>
              <a:rPr lang="en-US" smtClean="0"/>
              <a:t>holtguidanceandcounseling.weebly.com</a:t>
            </a: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15A19-CA36-4D49-9C0C-C08DF4775C03}" type="datetime1">
              <a:rPr lang="en-US" smtClean="0"/>
              <a:t>2/2/2017</a:t>
            </a:fld>
            <a:endParaRPr lang="en-US"/>
          </a:p>
        </p:txBody>
      </p:sp>
      <p:sp>
        <p:nvSpPr>
          <p:cNvPr id="5" name="Footer Placeholder 4"/>
          <p:cNvSpPr>
            <a:spLocks noGrp="1"/>
          </p:cNvSpPr>
          <p:nvPr>
            <p:ph type="ftr" sz="quarter" idx="11"/>
          </p:nvPr>
        </p:nvSpPr>
        <p:spPr/>
        <p:txBody>
          <a:bodyPr/>
          <a:lstStyle/>
          <a:p>
            <a:r>
              <a:rPr lang="en-US" smtClean="0"/>
              <a:t>holtguidanceandcounseling.weebly.com</a:t>
            </a:r>
            <a:endParaRPr lang="en-US"/>
          </a:p>
        </p:txBody>
      </p:sp>
      <p:sp>
        <p:nvSpPr>
          <p:cNvPr id="6" name="Slide Number Placeholder 5"/>
          <p:cNvSpPr>
            <a:spLocks noGrp="1"/>
          </p:cNvSpPr>
          <p:nvPr>
            <p:ph type="sldNum" sz="quarter" idx="12"/>
          </p:nvPr>
        </p:nvSpPr>
        <p:spPr/>
        <p:txBody>
          <a:bodyPr/>
          <a:lstStyle/>
          <a:p>
            <a:fld id="{48007DF4-79DB-4862-828E-8368E8CB883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D4B7A9-9F0B-40C1-A194-112493C966C1}" type="datetime1">
              <a:rPr lang="en-US" smtClean="0"/>
              <a:t>2/2/2017</a:t>
            </a:fld>
            <a:endParaRPr lang="en-US"/>
          </a:p>
        </p:txBody>
      </p:sp>
      <p:sp>
        <p:nvSpPr>
          <p:cNvPr id="5" name="Footer Placeholder 4"/>
          <p:cNvSpPr>
            <a:spLocks noGrp="1"/>
          </p:cNvSpPr>
          <p:nvPr>
            <p:ph type="ftr" sz="quarter" idx="11"/>
          </p:nvPr>
        </p:nvSpPr>
        <p:spPr/>
        <p:txBody>
          <a:bodyPr/>
          <a:lstStyle/>
          <a:p>
            <a:r>
              <a:rPr lang="en-US" smtClean="0"/>
              <a:t>holtguidanceandcounseling.weebly.com</a:t>
            </a: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48007DF4-79DB-4862-828E-8368E8CB883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0ED85E5-B9F2-4037-9347-13C886FE4B32}" type="datetime1">
              <a:rPr lang="en-US" smtClean="0"/>
              <a:t>2/2/2017</a:t>
            </a:fld>
            <a:endParaRPr lang="en-US"/>
          </a:p>
        </p:txBody>
      </p:sp>
      <p:sp>
        <p:nvSpPr>
          <p:cNvPr id="5" name="Footer Placeholder 4"/>
          <p:cNvSpPr>
            <a:spLocks noGrp="1"/>
          </p:cNvSpPr>
          <p:nvPr>
            <p:ph type="ftr" sz="quarter" idx="11"/>
          </p:nvPr>
        </p:nvSpPr>
        <p:spPr/>
        <p:txBody>
          <a:bodyPr/>
          <a:lstStyle/>
          <a:p>
            <a:r>
              <a:rPr lang="en-US" smtClean="0"/>
              <a:t>holtguidanceandcounseling.weebly.com</a:t>
            </a:r>
            <a:endParaRPr lang="en-US"/>
          </a:p>
        </p:txBody>
      </p:sp>
      <p:sp>
        <p:nvSpPr>
          <p:cNvPr id="6" name="Slide Number Placeholder 5"/>
          <p:cNvSpPr>
            <a:spLocks noGrp="1"/>
          </p:cNvSpPr>
          <p:nvPr>
            <p:ph type="sldNum" sz="quarter" idx="12"/>
          </p:nvPr>
        </p:nvSpPr>
        <p:spPr/>
        <p:txBody>
          <a:bodyPr/>
          <a:lstStyle/>
          <a:p>
            <a:fld id="{48007DF4-79DB-4862-828E-8368E8CB883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4507F585-2461-4E8B-BF89-52EC33E02B89}" type="datetime1">
              <a:rPr lang="en-US" smtClean="0"/>
              <a:t>2/2/2017</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48007DF4-79DB-4862-828E-8368E8CB883E}"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r>
              <a:rPr lang="en-US" smtClean="0"/>
              <a:t>holtguidanceandcounseling.weebly.com</a:t>
            </a: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A67DA8B-7DEE-45D6-91F5-B828F785918D}" type="datetime1">
              <a:rPr lang="en-US" smtClean="0"/>
              <a:t>2/2/2017</a:t>
            </a:fld>
            <a:endParaRPr lang="en-US"/>
          </a:p>
        </p:txBody>
      </p:sp>
      <p:sp>
        <p:nvSpPr>
          <p:cNvPr id="6" name="Footer Placeholder 5"/>
          <p:cNvSpPr>
            <a:spLocks noGrp="1"/>
          </p:cNvSpPr>
          <p:nvPr>
            <p:ph type="ftr" sz="quarter" idx="11"/>
          </p:nvPr>
        </p:nvSpPr>
        <p:spPr/>
        <p:txBody>
          <a:bodyPr/>
          <a:lstStyle/>
          <a:p>
            <a:r>
              <a:rPr lang="en-US" smtClean="0"/>
              <a:t>holtguidanceandcounseling.weebly.com</a:t>
            </a:r>
            <a:endParaRPr lang="en-US"/>
          </a:p>
        </p:txBody>
      </p:sp>
      <p:sp>
        <p:nvSpPr>
          <p:cNvPr id="7" name="Slide Number Placeholder 6"/>
          <p:cNvSpPr>
            <a:spLocks noGrp="1"/>
          </p:cNvSpPr>
          <p:nvPr>
            <p:ph type="sldNum" sz="quarter" idx="12"/>
          </p:nvPr>
        </p:nvSpPr>
        <p:spPr/>
        <p:txBody>
          <a:bodyPr/>
          <a:lstStyle/>
          <a:p>
            <a:fld id="{48007DF4-79DB-4862-828E-8368E8CB883E}"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B5CFFF-B1E0-48EE-95AF-B30996401CD1}" type="datetime1">
              <a:rPr lang="en-US" smtClean="0"/>
              <a:t>2/2/2017</a:t>
            </a:fld>
            <a:endParaRPr lang="en-US"/>
          </a:p>
        </p:txBody>
      </p:sp>
      <p:sp>
        <p:nvSpPr>
          <p:cNvPr id="8" name="Footer Placeholder 7"/>
          <p:cNvSpPr>
            <a:spLocks noGrp="1"/>
          </p:cNvSpPr>
          <p:nvPr>
            <p:ph type="ftr" sz="quarter" idx="11"/>
          </p:nvPr>
        </p:nvSpPr>
        <p:spPr/>
        <p:txBody>
          <a:bodyPr/>
          <a:lstStyle/>
          <a:p>
            <a:r>
              <a:rPr lang="en-US" smtClean="0"/>
              <a:t>holtguidanceandcounseling.weebly.com</a:t>
            </a:r>
            <a:endParaRPr lang="en-US"/>
          </a:p>
        </p:txBody>
      </p:sp>
      <p:sp>
        <p:nvSpPr>
          <p:cNvPr id="9" name="Slide Number Placeholder 8"/>
          <p:cNvSpPr>
            <a:spLocks noGrp="1"/>
          </p:cNvSpPr>
          <p:nvPr>
            <p:ph type="sldNum" sz="quarter" idx="12"/>
          </p:nvPr>
        </p:nvSpPr>
        <p:spPr/>
        <p:txBody>
          <a:bodyPr/>
          <a:lstStyle/>
          <a:p>
            <a:fld id="{48007DF4-79DB-4862-828E-8368E8CB883E}"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BF1A372-1C7B-4744-84F2-FEA58F9D48CE}" type="datetime1">
              <a:rPr lang="en-US" smtClean="0"/>
              <a:t>2/2/2017</a:t>
            </a:fld>
            <a:endParaRPr lang="en-US"/>
          </a:p>
        </p:txBody>
      </p:sp>
      <p:sp>
        <p:nvSpPr>
          <p:cNvPr id="4" name="Footer Placeholder 3"/>
          <p:cNvSpPr>
            <a:spLocks noGrp="1"/>
          </p:cNvSpPr>
          <p:nvPr>
            <p:ph type="ftr" sz="quarter" idx="11"/>
          </p:nvPr>
        </p:nvSpPr>
        <p:spPr/>
        <p:txBody>
          <a:bodyPr/>
          <a:lstStyle/>
          <a:p>
            <a:r>
              <a:rPr lang="en-US" smtClean="0"/>
              <a:t>holtguidanceandcounseling.weebly.com</a:t>
            </a:r>
            <a:endParaRPr lang="en-US"/>
          </a:p>
        </p:txBody>
      </p:sp>
      <p:sp>
        <p:nvSpPr>
          <p:cNvPr id="5" name="Slide Number Placeholder 4"/>
          <p:cNvSpPr>
            <a:spLocks noGrp="1"/>
          </p:cNvSpPr>
          <p:nvPr>
            <p:ph type="sldNum" sz="quarter" idx="12"/>
          </p:nvPr>
        </p:nvSpPr>
        <p:spPr/>
        <p:txBody>
          <a:bodyPr/>
          <a:lstStyle/>
          <a:p>
            <a:fld id="{48007DF4-79DB-4862-828E-8368E8CB883E}"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BE5E6E6F-0CA4-49B0-A59E-49A83C7B833C}" type="datetime1">
              <a:rPr lang="en-US" smtClean="0"/>
              <a:t>2/2/2017</a:t>
            </a:fld>
            <a:endParaRPr lang="en-US"/>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Slide Number Placeholder 3"/>
          <p:cNvSpPr>
            <a:spLocks noGrp="1"/>
          </p:cNvSpPr>
          <p:nvPr>
            <p:ph type="sldNum" sz="quarter" idx="12"/>
          </p:nvPr>
        </p:nvSpPr>
        <p:spPr/>
        <p:txBody>
          <a:bodyPr/>
          <a:lstStyle/>
          <a:p>
            <a:fld id="{48007DF4-79DB-4862-828E-8368E8CB883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CE1C49-884E-4525-A6A4-C2FBDF357EDF}" type="datetime1">
              <a:rPr lang="en-US" smtClean="0"/>
              <a:t>2/2/2017</a:t>
            </a:fld>
            <a:endParaRPr lang="en-US"/>
          </a:p>
        </p:txBody>
      </p:sp>
      <p:sp>
        <p:nvSpPr>
          <p:cNvPr id="6" name="Footer Placeholder 5"/>
          <p:cNvSpPr>
            <a:spLocks noGrp="1"/>
          </p:cNvSpPr>
          <p:nvPr>
            <p:ph type="ftr" sz="quarter" idx="11"/>
          </p:nvPr>
        </p:nvSpPr>
        <p:spPr/>
        <p:txBody>
          <a:bodyPr/>
          <a:lstStyle/>
          <a:p>
            <a:r>
              <a:rPr lang="en-US" smtClean="0"/>
              <a:t>holtguidanceandcounseling.weebly.com</a:t>
            </a: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48007DF4-79DB-4862-828E-8368E8CB883E}"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7FD45A-D30B-4480-91A6-AE39A5A79DD0}" type="datetime1">
              <a:rPr lang="en-US" smtClean="0"/>
              <a:t>2/2/2017</a:t>
            </a:fld>
            <a:endParaRPr lang="en-US"/>
          </a:p>
        </p:txBody>
      </p:sp>
      <p:sp>
        <p:nvSpPr>
          <p:cNvPr id="6" name="Footer Placeholder 5"/>
          <p:cNvSpPr>
            <a:spLocks noGrp="1"/>
          </p:cNvSpPr>
          <p:nvPr>
            <p:ph type="ftr" sz="quarter" idx="11"/>
          </p:nvPr>
        </p:nvSpPr>
        <p:spPr/>
        <p:txBody>
          <a:bodyPr/>
          <a:lstStyle/>
          <a:p>
            <a:r>
              <a:rPr lang="en-US" smtClean="0"/>
              <a:t>holtguidanceandcounseling.weebly.com</a:t>
            </a:r>
            <a:endParaRPr lang="en-US"/>
          </a:p>
        </p:txBody>
      </p:sp>
      <p:sp>
        <p:nvSpPr>
          <p:cNvPr id="7" name="Slide Number Placeholder 6"/>
          <p:cNvSpPr>
            <a:spLocks noGrp="1"/>
          </p:cNvSpPr>
          <p:nvPr>
            <p:ph type="sldNum" sz="quarter" idx="12"/>
          </p:nvPr>
        </p:nvSpPr>
        <p:spPr/>
        <p:txBody>
          <a:bodyPr/>
          <a:lstStyle/>
          <a:p>
            <a:fld id="{48007DF4-79DB-4862-828E-8368E8CB883E}"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78D69F50-C2A0-4BFC-88C2-32ED307CEB85}" type="datetime1">
              <a:rPr lang="en-US" smtClean="0"/>
              <a:t>2/2/2017</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r>
              <a:rPr lang="en-US" smtClean="0"/>
              <a:t>holtguidanceandcounseling.weebly.com</a:t>
            </a:r>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48007DF4-79DB-4862-828E-8368E8CB88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hf sldNum="0" hd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actstudent.org/career/apprent.html" TargetMode="External"/><Relationship Id="rId3" Type="http://schemas.openxmlformats.org/officeDocument/2006/relationships/hyperlink" Target="http://www.actstudent.org/college/plancourses.html" TargetMode="External"/><Relationship Id="rId7" Type="http://schemas.openxmlformats.org/officeDocument/2006/relationships/hyperlink" Target="http://www.act.org/collegesearc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media.actstudent.org/documents/comparison.pdf" TargetMode="External"/><Relationship Id="rId5" Type="http://schemas.openxmlformats.org/officeDocument/2006/relationships/hyperlink" Target="http://www.actstudent.org/college/compare.html" TargetMode="External"/><Relationship Id="rId4" Type="http://schemas.openxmlformats.org/officeDocument/2006/relationships/hyperlink" Target="http://www.actstudent.org/college/visit.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eb3.ncaa.org/ECWR2/NCAA_EMS/NCAA.js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www.ncaa.org/student-athletes/future/how-register"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actstudent.org/faq/more.html" TargetMode="External"/><Relationship Id="rId7" Type="http://schemas.openxmlformats.org/officeDocument/2006/relationships/hyperlink" Target="http://www.actstudent.org/finaid/apply.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actstudent.org/college/mistakes.html" TargetMode="External"/><Relationship Id="rId5" Type="http://schemas.openxmlformats.org/officeDocument/2006/relationships/hyperlink" Target="http://www.actstudent.org/college/applychoice.html" TargetMode="External"/><Relationship Id="rId4" Type="http://schemas.openxmlformats.org/officeDocument/2006/relationships/hyperlink" Target="http://www.actstudent.org/college/srslump.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actstudent.org/finaid/fafsahelp.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actstudent.org/finaid/afterfafsa.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holtguidanceandcounseling.weebly.co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hanacademy.org/" TargetMode="External"/><Relationship Id="rId2" Type="http://schemas.openxmlformats.org/officeDocument/2006/relationships/hyperlink" Target="http://www.hpsk12.net/parent-student-resources/secondary-grades-7-12" TargetMode="External"/><Relationship Id="rId1" Type="http://schemas.openxmlformats.org/officeDocument/2006/relationships/slideLayout" Target="../slideLayouts/slideLayout2.xml"/><Relationship Id="rId4" Type="http://schemas.openxmlformats.org/officeDocument/2006/relationships/hyperlink" Target="http://holtguidanceandcounseling.weebly.com/testing-mme-sat-act-ap.html"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Scheduling 2017/18</a:t>
            </a:r>
            <a:endParaRPr lang="en-US" dirty="0"/>
          </a:p>
        </p:txBody>
      </p:sp>
      <p:sp>
        <p:nvSpPr>
          <p:cNvPr id="2" name="Title 1"/>
          <p:cNvSpPr>
            <a:spLocks noGrp="1"/>
          </p:cNvSpPr>
          <p:nvPr>
            <p:ph type="title"/>
          </p:nvPr>
        </p:nvSpPr>
        <p:spPr/>
        <p:txBody>
          <a:bodyPr/>
          <a:lstStyle/>
          <a:p>
            <a:r>
              <a:rPr lang="en-US" dirty="0" smtClean="0"/>
              <a:t>Parent Night</a:t>
            </a:r>
            <a:br>
              <a:rPr lang="en-US" dirty="0" smtClean="0"/>
            </a:br>
            <a:r>
              <a:rPr lang="en-US" dirty="0" smtClean="0"/>
              <a:t>Incoming 11</a:t>
            </a:r>
            <a:r>
              <a:rPr lang="en-US" baseline="30000" dirty="0" smtClean="0"/>
              <a:t>th</a:t>
            </a:r>
            <a:r>
              <a:rPr lang="en-US" dirty="0" smtClean="0"/>
              <a:t>/12</a:t>
            </a:r>
            <a:r>
              <a:rPr lang="en-US" baseline="30000" dirty="0" smtClean="0"/>
              <a:t>th</a:t>
            </a:r>
            <a:r>
              <a:rPr lang="en-US" dirty="0" smtClean="0"/>
              <a:t> </a:t>
            </a:r>
            <a:endParaRPr lang="en-US" dirty="0"/>
          </a:p>
        </p:txBody>
      </p:sp>
      <p:sp>
        <p:nvSpPr>
          <p:cNvPr id="4" name="Footer Placeholder 3"/>
          <p:cNvSpPr>
            <a:spLocks noGrp="1"/>
          </p:cNvSpPr>
          <p:nvPr>
            <p:ph type="ftr" sz="quarter" idx="12"/>
          </p:nvPr>
        </p:nvSpPr>
        <p:spPr/>
        <p:txBody>
          <a:bodyPr/>
          <a:lstStyle/>
          <a:p>
            <a:r>
              <a:rPr lang="en-US" smtClean="0"/>
              <a:t>holtguidanceandcounseling.weebly.com</a:t>
            </a:r>
            <a:endParaRPr lang="en-US"/>
          </a:p>
        </p:txBody>
      </p:sp>
    </p:spTree>
    <p:extLst>
      <p:ext uri="{BB962C8B-B14F-4D97-AF65-F5344CB8AC3E}">
        <p14:creationId xmlns:p14="http://schemas.microsoft.com/office/powerpoint/2010/main" val="5035818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2019 Course Request Sheet</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52768950"/>
              </p:ext>
            </p:extLst>
          </p:nvPr>
        </p:nvGraphicFramePr>
        <p:xfrm>
          <a:off x="2286000" y="1676400"/>
          <a:ext cx="4419600" cy="4648200"/>
        </p:xfrm>
        <a:graphic>
          <a:graphicData uri="http://schemas.openxmlformats.org/presentationml/2006/ole">
            <mc:AlternateContent xmlns:mc="http://schemas.openxmlformats.org/markup-compatibility/2006">
              <mc:Choice xmlns:v="urn:schemas-microsoft-com:vml" Requires="v">
                <p:oleObj spid="_x0000_s1071" name="Document" r:id="rId4" imgW="7134985" imgH="9029098" progId="Word.Document.12">
                  <p:embed/>
                </p:oleObj>
              </mc:Choice>
              <mc:Fallback>
                <p:oleObj name="Document" r:id="rId4" imgW="7134985" imgH="9029098" progId="Word.Document.12">
                  <p:embed/>
                  <p:pic>
                    <p:nvPicPr>
                      <p:cNvPr id="0" name=""/>
                      <p:cNvPicPr/>
                      <p:nvPr/>
                    </p:nvPicPr>
                    <p:blipFill>
                      <a:blip r:embed="rId5"/>
                      <a:stretch>
                        <a:fillRect/>
                      </a:stretch>
                    </p:blipFill>
                    <p:spPr>
                      <a:xfrm>
                        <a:off x="2286000" y="1676400"/>
                        <a:ext cx="4419600" cy="46482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1642072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11</a:t>
            </a:r>
            <a:r>
              <a:rPr lang="en-US" baseline="30000" dirty="0" smtClean="0"/>
              <a:t>th</a:t>
            </a:r>
            <a:r>
              <a:rPr lang="en-US" dirty="0" smtClean="0"/>
              <a:t> Grade AP / Honors Courses</a:t>
            </a:r>
            <a:endParaRPr lang="en-US" dirty="0"/>
          </a:p>
        </p:txBody>
      </p:sp>
      <p:sp>
        <p:nvSpPr>
          <p:cNvPr id="7171" name="Content Placeholder 3"/>
          <p:cNvSpPr>
            <a:spLocks noGrp="1"/>
          </p:cNvSpPr>
          <p:nvPr>
            <p:ph sz="half" idx="2"/>
          </p:nvPr>
        </p:nvSpPr>
        <p:spPr>
          <a:xfrm>
            <a:off x="228600" y="1600200"/>
            <a:ext cx="8686800" cy="5257800"/>
          </a:xfrm>
        </p:spPr>
        <p:txBody>
          <a:bodyPr>
            <a:normAutofit/>
          </a:bodyPr>
          <a:lstStyle/>
          <a:p>
            <a:pPr eaLnBrk="1" hangingPunct="1"/>
            <a:r>
              <a:rPr lang="en-US" dirty="0" smtClean="0"/>
              <a:t>AP World History (10-12</a:t>
            </a:r>
            <a:r>
              <a:rPr lang="en-US" dirty="0" smtClean="0"/>
              <a:t>)-</a:t>
            </a:r>
            <a:r>
              <a:rPr lang="en-US" dirty="0" smtClean="0">
                <a:solidFill>
                  <a:srgbClr val="0070C0"/>
                </a:solidFill>
              </a:rPr>
              <a:t> Application</a:t>
            </a:r>
            <a:endParaRPr lang="en-US" dirty="0" smtClean="0">
              <a:solidFill>
                <a:srgbClr val="0070C0"/>
              </a:solidFill>
            </a:endParaRPr>
          </a:p>
          <a:p>
            <a:pPr eaLnBrk="1" hangingPunct="1"/>
            <a:r>
              <a:rPr lang="en-US" dirty="0" smtClean="0"/>
              <a:t>Honors Math- Teacher recommendation/speak with instructor to get on list.</a:t>
            </a:r>
          </a:p>
          <a:p>
            <a:pPr eaLnBrk="1" hangingPunct="1"/>
            <a:r>
              <a:rPr lang="en-US" dirty="0" smtClean="0"/>
              <a:t>AP Government- </a:t>
            </a:r>
            <a:r>
              <a:rPr lang="en-US" dirty="0" smtClean="0">
                <a:solidFill>
                  <a:srgbClr val="0070C0"/>
                </a:solidFill>
              </a:rPr>
              <a:t>A</a:t>
            </a:r>
            <a:r>
              <a:rPr lang="en-US" dirty="0" smtClean="0">
                <a:solidFill>
                  <a:srgbClr val="0070C0"/>
                </a:solidFill>
              </a:rPr>
              <a:t>pplication</a:t>
            </a:r>
            <a:endParaRPr lang="en-US" dirty="0" smtClean="0"/>
          </a:p>
          <a:p>
            <a:pPr eaLnBrk="1" hangingPunct="1"/>
            <a:r>
              <a:rPr lang="en-US" dirty="0" smtClean="0"/>
              <a:t>Honors English- 11- </a:t>
            </a:r>
            <a:r>
              <a:rPr lang="en-US" dirty="0" smtClean="0">
                <a:solidFill>
                  <a:srgbClr val="0070C0"/>
                </a:solidFill>
              </a:rPr>
              <a:t>Application</a:t>
            </a:r>
            <a:r>
              <a:rPr lang="en-US" dirty="0" smtClean="0"/>
              <a:t>, (magazine rack on stairwell)</a:t>
            </a:r>
          </a:p>
          <a:p>
            <a:pPr eaLnBrk="1" hangingPunct="1"/>
            <a:r>
              <a:rPr lang="en-US" dirty="0" smtClean="0"/>
              <a:t>AP </a:t>
            </a:r>
            <a:r>
              <a:rPr lang="en-US" dirty="0" smtClean="0"/>
              <a:t>CPS- </a:t>
            </a:r>
            <a:r>
              <a:rPr lang="en-US" dirty="0" smtClean="0">
                <a:solidFill>
                  <a:srgbClr val="0070C0"/>
                </a:solidFill>
              </a:rPr>
              <a:t>Application</a:t>
            </a:r>
            <a:endParaRPr lang="en-US" dirty="0" smtClean="0">
              <a:solidFill>
                <a:srgbClr val="0070C0"/>
              </a:solidFill>
            </a:endParaRPr>
          </a:p>
          <a:p>
            <a:pPr eaLnBrk="1" hangingPunct="1"/>
            <a:r>
              <a:rPr lang="en-US" dirty="0" smtClean="0"/>
              <a:t>All applications are due on </a:t>
            </a:r>
            <a:r>
              <a:rPr lang="en-US" dirty="0" smtClean="0">
                <a:solidFill>
                  <a:srgbClr val="FF0000"/>
                </a:solidFill>
              </a:rPr>
              <a:t>March 3rd. </a:t>
            </a:r>
          </a:p>
          <a:p>
            <a:pPr eaLnBrk="1" hangingPunct="1"/>
            <a:endParaRPr lang="en-US" dirty="0" smtClean="0"/>
          </a:p>
        </p:txBody>
      </p:sp>
      <p:sp>
        <p:nvSpPr>
          <p:cNvPr id="4" name="Footer Placeholder 3"/>
          <p:cNvSpPr>
            <a:spLocks noGrp="1"/>
          </p:cNvSpPr>
          <p:nvPr>
            <p:ph type="ftr" sz="quarter" idx="4294967295"/>
          </p:nvPr>
        </p:nvSpPr>
        <p:spPr>
          <a:xfrm rot="16200000">
            <a:off x="6531769" y="4136231"/>
            <a:ext cx="4522787" cy="365125"/>
          </a:xfrm>
          <a:prstGeom prst="rect">
            <a:avLst/>
          </a:prstGeom>
        </p:spPr>
        <p:txBody>
          <a:bodyPr/>
          <a:lstStyle/>
          <a:p>
            <a:pPr>
              <a:defRPr/>
            </a:pPr>
            <a:r>
              <a:rPr lang="en-US" dirty="0"/>
              <a:t>holtguidanceandcounseling.weebly.com</a:t>
            </a:r>
          </a:p>
        </p:txBody>
      </p:sp>
    </p:spTree>
    <p:extLst>
      <p:ext uri="{BB962C8B-B14F-4D97-AF65-F5344CB8AC3E}">
        <p14:creationId xmlns:p14="http://schemas.microsoft.com/office/powerpoint/2010/main" val="3410361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2478587237"/>
              </p:ext>
            </p:extLst>
          </p:nvPr>
        </p:nvGraphicFramePr>
        <p:xfrm>
          <a:off x="381000" y="1719263"/>
          <a:ext cx="8407401" cy="2595880"/>
        </p:xfrm>
        <a:graphic>
          <a:graphicData uri="http://schemas.openxmlformats.org/drawingml/2006/table">
            <a:tbl>
              <a:tblPr firstRow="1" bandRow="1">
                <a:tableStyleId>{5C22544A-7EE6-4342-B048-85BDC9FD1C3A}</a:tableStyleId>
              </a:tblPr>
              <a:tblGrid>
                <a:gridCol w="6096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gridCol w="4445001">
                  <a:extLst>
                    <a:ext uri="{9D8B030D-6E8A-4147-A177-3AD203B41FA5}">
                      <a16:colId xmlns:a16="http://schemas.microsoft.com/office/drawing/2014/main" val="20002"/>
                    </a:ext>
                  </a:extLst>
                </a:gridCol>
              </a:tblGrid>
              <a:tr h="370840">
                <a:tc>
                  <a:txBody>
                    <a:bodyPr/>
                    <a:lstStyle/>
                    <a:p>
                      <a:pPr algn="ctr"/>
                      <a:r>
                        <a:rPr lang="en-US" dirty="0" err="1" smtClean="0"/>
                        <a:t>hr</a:t>
                      </a:r>
                      <a:endParaRPr lang="en-US" dirty="0"/>
                    </a:p>
                  </a:txBody>
                  <a:tcPr/>
                </a:tc>
                <a:tc>
                  <a:txBody>
                    <a:bodyPr/>
                    <a:lstStyle/>
                    <a:p>
                      <a:pPr algn="ctr"/>
                      <a:r>
                        <a:rPr lang="en-US" dirty="0" smtClean="0"/>
                        <a:t>Semester 1</a:t>
                      </a:r>
                      <a:endParaRPr lang="en-US" dirty="0"/>
                    </a:p>
                  </a:txBody>
                  <a:tcPr/>
                </a:tc>
                <a:tc>
                  <a:txBody>
                    <a:bodyPr/>
                    <a:lstStyle/>
                    <a:p>
                      <a:pPr algn="ctr"/>
                      <a:r>
                        <a:rPr lang="en-US" dirty="0" smtClean="0"/>
                        <a:t>Semester 2</a:t>
                      </a:r>
                      <a:endParaRPr lang="en-US" dirty="0"/>
                    </a:p>
                  </a:txBody>
                  <a:tcPr/>
                </a:tc>
                <a:extLst>
                  <a:ext uri="{0D108BD9-81ED-4DB2-BD59-A6C34878D82A}">
                    <a16:rowId xmlns:a16="http://schemas.microsoft.com/office/drawing/2014/main" val="10000"/>
                  </a:ext>
                </a:extLst>
              </a:tr>
              <a:tr h="370840">
                <a:tc>
                  <a:txBody>
                    <a:bodyPr/>
                    <a:lstStyle/>
                    <a:p>
                      <a:r>
                        <a:rPr lang="en-US" dirty="0" smtClean="0"/>
                        <a:t>1</a:t>
                      </a:r>
                      <a:endParaRPr lang="en-US" dirty="0"/>
                    </a:p>
                  </a:txBody>
                  <a:tcPr/>
                </a:tc>
                <a:tc>
                  <a:txBody>
                    <a:bodyPr/>
                    <a:lstStyle/>
                    <a:p>
                      <a:r>
                        <a:rPr lang="en-US" dirty="0" smtClean="0"/>
                        <a:t>English 11</a:t>
                      </a:r>
                      <a:endParaRPr lang="en-US" dirty="0"/>
                    </a:p>
                  </a:txBody>
                  <a:tcPr/>
                </a:tc>
                <a:tc>
                  <a:txBody>
                    <a:bodyPr/>
                    <a:lstStyle/>
                    <a:p>
                      <a:r>
                        <a:rPr lang="en-US" dirty="0" smtClean="0"/>
                        <a:t>English</a:t>
                      </a:r>
                      <a:r>
                        <a:rPr lang="en-US" baseline="0" dirty="0" smtClean="0"/>
                        <a:t> 11</a:t>
                      </a:r>
                    </a:p>
                  </a:txBody>
                  <a:tcPr/>
                </a:tc>
                <a:extLst>
                  <a:ext uri="{0D108BD9-81ED-4DB2-BD59-A6C34878D82A}">
                    <a16:rowId xmlns:a16="http://schemas.microsoft.com/office/drawing/2014/main" val="10001"/>
                  </a:ext>
                </a:extLst>
              </a:tr>
              <a:tr h="370840">
                <a:tc>
                  <a:txBody>
                    <a:bodyPr/>
                    <a:lstStyle/>
                    <a:p>
                      <a:r>
                        <a:rPr lang="en-US" dirty="0" smtClean="0"/>
                        <a:t>2</a:t>
                      </a:r>
                      <a:endParaRPr lang="en-US" dirty="0"/>
                    </a:p>
                  </a:txBody>
                  <a:tcPr/>
                </a:tc>
                <a:tc>
                  <a:txBody>
                    <a:bodyPr/>
                    <a:lstStyle/>
                    <a:p>
                      <a:r>
                        <a:rPr lang="en-US" dirty="0" smtClean="0"/>
                        <a:t>Algebra C</a:t>
                      </a:r>
                      <a:endParaRPr lang="en-US" dirty="0"/>
                    </a:p>
                  </a:txBody>
                  <a:tcPr/>
                </a:tc>
                <a:tc>
                  <a:txBody>
                    <a:bodyPr/>
                    <a:lstStyle/>
                    <a:p>
                      <a:r>
                        <a:rPr lang="en-US" dirty="0" smtClean="0"/>
                        <a:t>Algebra</a:t>
                      </a:r>
                      <a:r>
                        <a:rPr lang="en-US" baseline="0" dirty="0" smtClean="0"/>
                        <a:t> D</a:t>
                      </a:r>
                      <a:endParaRPr lang="en-US" dirty="0"/>
                    </a:p>
                  </a:txBody>
                  <a:tcPr/>
                </a:tc>
                <a:extLst>
                  <a:ext uri="{0D108BD9-81ED-4DB2-BD59-A6C34878D82A}">
                    <a16:rowId xmlns:a16="http://schemas.microsoft.com/office/drawing/2014/main" val="10002"/>
                  </a:ext>
                </a:extLst>
              </a:tr>
              <a:tr h="370840">
                <a:tc>
                  <a:txBody>
                    <a:bodyPr/>
                    <a:lstStyle/>
                    <a:p>
                      <a:r>
                        <a:rPr lang="en-US" dirty="0" smtClean="0"/>
                        <a:t>3</a:t>
                      </a:r>
                      <a:endParaRPr lang="en-US" dirty="0"/>
                    </a:p>
                  </a:txBody>
                  <a:tcPr/>
                </a:tc>
                <a:tc>
                  <a:txBody>
                    <a:bodyPr/>
                    <a:lstStyle/>
                    <a:p>
                      <a:r>
                        <a:rPr lang="en-US" dirty="0" smtClean="0"/>
                        <a:t>Chemistry/Physics</a:t>
                      </a:r>
                      <a:endParaRPr lang="en-US" dirty="0"/>
                    </a:p>
                  </a:txBody>
                  <a:tcPr/>
                </a:tc>
                <a:tc>
                  <a:txBody>
                    <a:bodyPr/>
                    <a:lstStyle/>
                    <a:p>
                      <a:r>
                        <a:rPr lang="en-US" dirty="0" smtClean="0"/>
                        <a:t>Chemistry/Physics</a:t>
                      </a:r>
                      <a:endParaRPr lang="en-US" dirty="0"/>
                    </a:p>
                  </a:txBody>
                  <a:tcPr/>
                </a:tc>
                <a:extLst>
                  <a:ext uri="{0D108BD9-81ED-4DB2-BD59-A6C34878D82A}">
                    <a16:rowId xmlns:a16="http://schemas.microsoft.com/office/drawing/2014/main" val="10003"/>
                  </a:ext>
                </a:extLst>
              </a:tr>
              <a:tr h="370840">
                <a:tc>
                  <a:txBody>
                    <a:bodyPr/>
                    <a:lstStyle/>
                    <a:p>
                      <a:r>
                        <a:rPr lang="en-US" dirty="0" smtClean="0"/>
                        <a:t>4</a:t>
                      </a:r>
                      <a:endParaRPr lang="en-US" dirty="0"/>
                    </a:p>
                  </a:txBody>
                  <a:tcPr/>
                </a:tc>
                <a:tc>
                  <a:txBody>
                    <a:bodyPr/>
                    <a:lstStyle/>
                    <a:p>
                      <a:r>
                        <a:rPr lang="en-US" dirty="0" smtClean="0"/>
                        <a:t>Government</a:t>
                      </a:r>
                      <a:endParaRPr lang="en-US" dirty="0"/>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smtClean="0"/>
                        <a:t>5</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smtClean="0"/>
                        <a:t>6</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6"/>
                  </a:ext>
                </a:extLst>
              </a:tr>
            </a:tbl>
          </a:graphicData>
        </a:graphic>
      </p:graphicFrame>
      <p:sp>
        <p:nvSpPr>
          <p:cNvPr id="4" name="Footer Placeholder 3"/>
          <p:cNvSpPr>
            <a:spLocks noGrp="1"/>
          </p:cNvSpPr>
          <p:nvPr>
            <p:ph type="ftr" sz="quarter" idx="11"/>
          </p:nvPr>
        </p:nvSpPr>
        <p:spPr/>
        <p:txBody>
          <a:bodyPr/>
          <a:lstStyle/>
          <a:p>
            <a:r>
              <a:rPr lang="en-US" smtClean="0"/>
              <a:t>holtguidanceandcounseling.weebly.com</a:t>
            </a:r>
            <a:endParaRPr lang="en-US"/>
          </a:p>
        </p:txBody>
      </p:sp>
      <p:sp>
        <p:nvSpPr>
          <p:cNvPr id="6" name="Title 5"/>
          <p:cNvSpPr>
            <a:spLocks noGrp="1"/>
          </p:cNvSpPr>
          <p:nvPr>
            <p:ph type="title"/>
          </p:nvPr>
        </p:nvSpPr>
        <p:spPr/>
        <p:txBody>
          <a:bodyPr/>
          <a:lstStyle/>
          <a:p>
            <a:r>
              <a:rPr lang="en-US" dirty="0" smtClean="0"/>
              <a:t>Mock Junior Schedule</a:t>
            </a:r>
            <a:endParaRPr lang="en-US" dirty="0"/>
          </a:p>
        </p:txBody>
      </p:sp>
    </p:spTree>
    <p:extLst>
      <p:ext uri="{BB962C8B-B14F-4D97-AF65-F5344CB8AC3E}">
        <p14:creationId xmlns:p14="http://schemas.microsoft.com/office/powerpoint/2010/main" val="5798518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447800"/>
            <a:ext cx="8407893" cy="5105399"/>
          </a:xfrm>
        </p:spPr>
        <p:txBody>
          <a:bodyPr>
            <a:normAutofit fontScale="25000" lnSpcReduction="20000"/>
          </a:bodyPr>
          <a:lstStyle/>
          <a:p>
            <a:r>
              <a:rPr lang="en-US" sz="5600" dirty="0"/>
              <a:t>Keep meeting with your college/career counselor at least once a year</a:t>
            </a:r>
          </a:p>
          <a:p>
            <a:r>
              <a:rPr lang="en-US" sz="5600" dirty="0"/>
              <a:t>Continue to take and </a:t>
            </a:r>
            <a:r>
              <a:rPr lang="en-US" sz="5600" dirty="0">
                <a:hlinkClick r:id="rId3" action="ppaction://hlinkfile"/>
              </a:rPr>
              <a:t>plan challenging courses</a:t>
            </a:r>
            <a:endParaRPr lang="en-US" sz="5600" dirty="0"/>
          </a:p>
          <a:p>
            <a:r>
              <a:rPr lang="en-US" sz="5600" dirty="0"/>
              <a:t>Keep your grades up</a:t>
            </a:r>
          </a:p>
          <a:p>
            <a:r>
              <a:rPr lang="en-US" sz="5600" dirty="0"/>
              <a:t>Join an academic club</a:t>
            </a:r>
          </a:p>
          <a:p>
            <a:r>
              <a:rPr lang="en-US" sz="5600" dirty="0" smtClean="0"/>
              <a:t>We recommend taking the ACT, SAT will be the state mandated testing.  Colleges will accept either.</a:t>
            </a:r>
            <a:endParaRPr lang="en-US" sz="5600" dirty="0"/>
          </a:p>
          <a:p>
            <a:r>
              <a:rPr lang="en-US" sz="5600" dirty="0" smtClean="0"/>
              <a:t>Talk </a:t>
            </a:r>
            <a:r>
              <a:rPr lang="en-US" sz="5600" dirty="0"/>
              <a:t>with your parents and high school counselor about colleges that interest you</a:t>
            </a:r>
          </a:p>
          <a:p>
            <a:r>
              <a:rPr lang="en-US" sz="5600" dirty="0"/>
              <a:t>Prepare a </a:t>
            </a:r>
            <a:r>
              <a:rPr lang="en-US" sz="5600" dirty="0">
                <a:hlinkClick r:id="rId4" action="ppaction://hlinkfile"/>
              </a:rPr>
              <a:t>list of questions to ask on campus visits</a:t>
            </a:r>
            <a:endParaRPr lang="en-US" sz="5600" dirty="0"/>
          </a:p>
          <a:p>
            <a:r>
              <a:rPr lang="en-US" sz="5600" dirty="0"/>
              <a:t>Continue to visit colleges and talk with college students</a:t>
            </a:r>
          </a:p>
          <a:p>
            <a:r>
              <a:rPr lang="en-US" sz="5600" dirty="0">
                <a:hlinkClick r:id="rId5" action="ppaction://hlinkfile"/>
              </a:rPr>
              <a:t>List, compare, and visit colleges</a:t>
            </a:r>
            <a:endParaRPr lang="en-US" sz="5600" dirty="0"/>
          </a:p>
          <a:p>
            <a:r>
              <a:rPr lang="en-US" sz="5600" dirty="0"/>
              <a:t>Start or update an academic resume</a:t>
            </a:r>
          </a:p>
          <a:p>
            <a:r>
              <a:rPr lang="en-US" sz="5600" dirty="0"/>
              <a:t>Consider putting together a portfolio that highlights your special skills and talents</a:t>
            </a:r>
          </a:p>
          <a:p>
            <a:r>
              <a:rPr lang="en-US" sz="5600" dirty="0"/>
              <a:t>Keep filling out the </a:t>
            </a:r>
            <a:r>
              <a:rPr lang="en-US" sz="5600" dirty="0">
                <a:hlinkClick r:id="rId6"/>
              </a:rPr>
              <a:t>college comparison worksheet</a:t>
            </a:r>
            <a:r>
              <a:rPr lang="en-US" sz="5600" dirty="0"/>
              <a:t> </a:t>
            </a:r>
            <a:r>
              <a:rPr lang="en-US" sz="5600" i="1" dirty="0"/>
              <a:t>(PDF; 1 page, 64KB)</a:t>
            </a:r>
            <a:endParaRPr lang="en-US" sz="5600" dirty="0"/>
          </a:p>
          <a:p>
            <a:r>
              <a:rPr lang="en-US" sz="5600" dirty="0"/>
              <a:t>Check into </a:t>
            </a:r>
            <a:r>
              <a:rPr lang="en-US" sz="5600" dirty="0">
                <a:hlinkClick r:id="rId7"/>
              </a:rPr>
              <a:t>applying to colleges online</a:t>
            </a:r>
            <a:endParaRPr lang="en-US" sz="5600" dirty="0"/>
          </a:p>
          <a:p>
            <a:r>
              <a:rPr lang="en-US" sz="5600" dirty="0"/>
              <a:t>Investigate scholarship opportunities</a:t>
            </a:r>
          </a:p>
          <a:p>
            <a:r>
              <a:rPr lang="en-US" sz="5600" dirty="0"/>
              <a:t>Volunteer for activities and clubs related to career interests</a:t>
            </a:r>
          </a:p>
          <a:p>
            <a:r>
              <a:rPr lang="en-US" sz="5600" dirty="0"/>
              <a:t>Get a part-time job, </a:t>
            </a:r>
            <a:r>
              <a:rPr lang="en-US" sz="5600" dirty="0">
                <a:hlinkClick r:id="rId8" action="ppaction://hlinkfile"/>
              </a:rPr>
              <a:t>apprenticeship</a:t>
            </a:r>
            <a:r>
              <a:rPr lang="en-US" sz="5600" dirty="0"/>
              <a:t>, or internship; or job shadow in a profession that interests </a:t>
            </a:r>
            <a:r>
              <a:rPr lang="en-US" sz="5600" dirty="0" smtClean="0"/>
              <a:t>you</a:t>
            </a:r>
          </a:p>
          <a:p>
            <a:r>
              <a:rPr lang="en-US" sz="5600" b="1" u="sng" dirty="0"/>
              <a:t>11</a:t>
            </a:r>
            <a:r>
              <a:rPr lang="en-US" sz="5600" b="1" u="sng" baseline="30000" dirty="0"/>
              <a:t>th</a:t>
            </a:r>
            <a:r>
              <a:rPr lang="en-US" sz="5600" b="1" u="sng" dirty="0"/>
              <a:t> grade State required tests </a:t>
            </a:r>
            <a:r>
              <a:rPr lang="en-US" sz="5600" b="1" u="sng" dirty="0" smtClean="0"/>
              <a:t>(SAT/</a:t>
            </a:r>
            <a:r>
              <a:rPr lang="en-US" sz="5600" b="1" u="sng" dirty="0" err="1" smtClean="0"/>
              <a:t>WorkKeys</a:t>
            </a:r>
            <a:r>
              <a:rPr lang="en-US" sz="5600" b="1" u="sng" dirty="0" smtClean="0"/>
              <a:t>/MSTEP</a:t>
            </a:r>
            <a:r>
              <a:rPr lang="en-US" sz="5600" b="1" u="sng" dirty="0"/>
              <a:t>)</a:t>
            </a:r>
            <a:endParaRPr lang="en-US" sz="5600" b="1" dirty="0"/>
          </a:p>
          <a:p>
            <a:pPr marL="45720" indent="0">
              <a:buNone/>
            </a:pPr>
            <a:r>
              <a:rPr lang="en-US" sz="5600" dirty="0"/>
              <a:t> </a:t>
            </a:r>
          </a:p>
          <a:p>
            <a:r>
              <a:rPr lang="en-US" sz="5600" dirty="0"/>
              <a:t>Holt Public Schools students must complete all components of the </a:t>
            </a:r>
            <a:r>
              <a:rPr lang="en-US" sz="5600" dirty="0" smtClean="0"/>
              <a:t>SAT/</a:t>
            </a:r>
            <a:r>
              <a:rPr lang="en-US" sz="5600" dirty="0" err="1" smtClean="0"/>
              <a:t>WorKeys</a:t>
            </a:r>
            <a:r>
              <a:rPr lang="en-US" sz="5600" dirty="0" smtClean="0"/>
              <a:t>/MSTEP </a:t>
            </a:r>
            <a:r>
              <a:rPr lang="en-US" sz="5600" dirty="0"/>
              <a:t>during their 11</a:t>
            </a:r>
            <a:r>
              <a:rPr lang="en-US" sz="5600" baseline="30000" dirty="0"/>
              <a:t>th</a:t>
            </a:r>
            <a:r>
              <a:rPr lang="en-US" sz="5600" dirty="0"/>
              <a:t> grade year.  In the event that a student does not take the State required test or took the exam and did not receive valid scores, the student is required to retake all required State tests in their 12</a:t>
            </a:r>
            <a:r>
              <a:rPr lang="en-US" sz="5600" baseline="30000" dirty="0"/>
              <a:t>th</a:t>
            </a:r>
            <a:r>
              <a:rPr lang="en-US" sz="5600" dirty="0"/>
              <a:t> grade year, unless excused by the High School Administration.</a:t>
            </a:r>
          </a:p>
          <a:p>
            <a:endParaRPr lang="en-US" dirty="0"/>
          </a:p>
        </p:txBody>
      </p:sp>
      <p:sp>
        <p:nvSpPr>
          <p:cNvPr id="4" name="Title 3"/>
          <p:cNvSpPr>
            <a:spLocks noGrp="1"/>
          </p:cNvSpPr>
          <p:nvPr>
            <p:ph type="title"/>
          </p:nvPr>
        </p:nvSpPr>
        <p:spPr/>
        <p:txBody>
          <a:bodyPr/>
          <a:lstStyle/>
          <a:p>
            <a:r>
              <a:rPr lang="en-US" dirty="0" smtClean="0"/>
              <a:t>College Planning Checklist- 11th</a:t>
            </a:r>
            <a:endParaRPr lang="en-US" dirty="0"/>
          </a:p>
        </p:txBody>
      </p:sp>
    </p:spTree>
    <p:extLst>
      <p:ext uri="{BB962C8B-B14F-4D97-AF65-F5344CB8AC3E}">
        <p14:creationId xmlns:p14="http://schemas.microsoft.com/office/powerpoint/2010/main" val="2049253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Principal: Michael Willard</a:t>
            </a:r>
          </a:p>
          <a:p>
            <a:r>
              <a:rPr lang="en-US" dirty="0" smtClean="0"/>
              <a:t>Assistant Principal: Ann Coe</a:t>
            </a:r>
          </a:p>
          <a:p>
            <a:r>
              <a:rPr lang="en-US" dirty="0" smtClean="0"/>
              <a:t>Building Secretary: Christine Lopez</a:t>
            </a:r>
          </a:p>
          <a:p>
            <a:r>
              <a:rPr lang="en-US" dirty="0" smtClean="0"/>
              <a:t>Attendance Secretary: </a:t>
            </a:r>
            <a:r>
              <a:rPr lang="en-US" dirty="0" err="1" smtClean="0"/>
              <a:t>Joli</a:t>
            </a:r>
            <a:r>
              <a:rPr lang="en-US" dirty="0" smtClean="0"/>
              <a:t> </a:t>
            </a:r>
            <a:r>
              <a:rPr lang="en-US" dirty="0" err="1" smtClean="0"/>
              <a:t>Reinecke</a:t>
            </a:r>
            <a:endParaRPr lang="en-US" dirty="0" smtClean="0"/>
          </a:p>
          <a:p>
            <a:r>
              <a:rPr lang="en-US" dirty="0" smtClean="0"/>
              <a:t>Senior Counselor: Lindsay Schaeff</a:t>
            </a:r>
          </a:p>
          <a:p>
            <a:r>
              <a:rPr lang="en-US" dirty="0" smtClean="0"/>
              <a:t>College Advisor: Karyn Moore</a:t>
            </a:r>
          </a:p>
          <a:p>
            <a:endParaRPr lang="en-US" dirty="0"/>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NORTH CAMPUS</a:t>
            </a:r>
            <a:endParaRPr lang="en-US" dirty="0"/>
          </a:p>
        </p:txBody>
      </p:sp>
    </p:spTree>
    <p:extLst>
      <p:ext uri="{BB962C8B-B14F-4D97-AF65-F5344CB8AC3E}">
        <p14:creationId xmlns:p14="http://schemas.microsoft.com/office/powerpoint/2010/main" val="3898787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Counselor</a:t>
            </a:r>
          </a:p>
          <a:p>
            <a:pPr lvl="1"/>
            <a:r>
              <a:rPr lang="en-US" dirty="0" smtClean="0"/>
              <a:t>Personal/social counseling</a:t>
            </a:r>
          </a:p>
          <a:p>
            <a:pPr lvl="1"/>
            <a:r>
              <a:rPr lang="en-US" dirty="0" smtClean="0"/>
              <a:t>Graduation status</a:t>
            </a:r>
          </a:p>
          <a:p>
            <a:pPr lvl="1"/>
            <a:r>
              <a:rPr lang="en-US" dirty="0" smtClean="0"/>
              <a:t>Transcripts to colleges</a:t>
            </a:r>
          </a:p>
          <a:p>
            <a:pPr lvl="1"/>
            <a:r>
              <a:rPr lang="en-US" dirty="0" smtClean="0"/>
              <a:t>Senior year Scheduling</a:t>
            </a:r>
          </a:p>
          <a:p>
            <a:r>
              <a:rPr lang="en-US" dirty="0" smtClean="0"/>
              <a:t>College Advisor</a:t>
            </a:r>
          </a:p>
          <a:p>
            <a:pPr lvl="1"/>
            <a:r>
              <a:rPr lang="en-US" dirty="0" smtClean="0"/>
              <a:t>College Applications</a:t>
            </a:r>
          </a:p>
          <a:p>
            <a:pPr lvl="1"/>
            <a:r>
              <a:rPr lang="en-US" dirty="0" smtClean="0"/>
              <a:t>Financial Aid (Scholarships, FASFA, grants)</a:t>
            </a:r>
          </a:p>
          <a:p>
            <a:pPr lvl="1"/>
            <a:r>
              <a:rPr lang="en-US" dirty="0" smtClean="0"/>
              <a:t>College Support</a:t>
            </a:r>
            <a:endParaRPr lang="en-US" dirty="0"/>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Counselor vs. college advisor</a:t>
            </a:r>
            <a:endParaRPr lang="en-US" dirty="0"/>
          </a:p>
        </p:txBody>
      </p:sp>
    </p:spTree>
    <p:extLst>
      <p:ext uri="{BB962C8B-B14F-4D97-AF65-F5344CB8AC3E}">
        <p14:creationId xmlns:p14="http://schemas.microsoft.com/office/powerpoint/2010/main" val="1169038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2018  Course Request Sheet</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054183371"/>
              </p:ext>
            </p:extLst>
          </p:nvPr>
        </p:nvGraphicFramePr>
        <p:xfrm>
          <a:off x="2286000" y="1600200"/>
          <a:ext cx="4419600" cy="4724400"/>
        </p:xfrm>
        <a:graphic>
          <a:graphicData uri="http://schemas.openxmlformats.org/presentationml/2006/ole">
            <mc:AlternateContent xmlns:mc="http://schemas.openxmlformats.org/markup-compatibility/2006">
              <mc:Choice xmlns:v="urn:schemas-microsoft-com:vml" Requires="v">
                <p:oleObj spid="_x0000_s2092" name="Document" r:id="rId4" imgW="7134985" imgH="8872177" progId="Word.Document.12">
                  <p:embed/>
                </p:oleObj>
              </mc:Choice>
              <mc:Fallback>
                <p:oleObj name="Document" r:id="rId4" imgW="7134985" imgH="8872177" progId="Word.Document.12">
                  <p:embed/>
                  <p:pic>
                    <p:nvPicPr>
                      <p:cNvPr id="0" name=""/>
                      <p:cNvPicPr/>
                      <p:nvPr/>
                    </p:nvPicPr>
                    <p:blipFill>
                      <a:blip r:embed="rId5"/>
                      <a:stretch>
                        <a:fillRect/>
                      </a:stretch>
                    </p:blipFill>
                    <p:spPr>
                      <a:xfrm>
                        <a:off x="2286000" y="1600200"/>
                        <a:ext cx="4419600" cy="4724400"/>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043656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60321811"/>
              </p:ext>
            </p:extLst>
          </p:nvPr>
        </p:nvGraphicFramePr>
        <p:xfrm>
          <a:off x="381000" y="1719263"/>
          <a:ext cx="8407401" cy="25958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4445001">
                  <a:extLst>
                    <a:ext uri="{9D8B030D-6E8A-4147-A177-3AD203B41FA5}">
                      <a16:colId xmlns:a16="http://schemas.microsoft.com/office/drawing/2014/main" val="20002"/>
                    </a:ext>
                  </a:extLst>
                </a:gridCol>
              </a:tblGrid>
              <a:tr h="370840">
                <a:tc>
                  <a:txBody>
                    <a:bodyPr/>
                    <a:lstStyle/>
                    <a:p>
                      <a:pPr algn="ctr"/>
                      <a:r>
                        <a:rPr lang="en-US" dirty="0" err="1" smtClean="0"/>
                        <a:t>hr</a:t>
                      </a:r>
                      <a:endParaRPr lang="en-US" dirty="0"/>
                    </a:p>
                  </a:txBody>
                  <a:tcPr/>
                </a:tc>
                <a:tc>
                  <a:txBody>
                    <a:bodyPr/>
                    <a:lstStyle/>
                    <a:p>
                      <a:pPr algn="ctr"/>
                      <a:r>
                        <a:rPr lang="en-US" dirty="0" smtClean="0"/>
                        <a:t>Semester 1</a:t>
                      </a:r>
                      <a:endParaRPr lang="en-US" dirty="0"/>
                    </a:p>
                  </a:txBody>
                  <a:tcPr/>
                </a:tc>
                <a:tc>
                  <a:txBody>
                    <a:bodyPr/>
                    <a:lstStyle/>
                    <a:p>
                      <a:pPr algn="ctr"/>
                      <a:r>
                        <a:rPr lang="en-US" dirty="0" smtClean="0"/>
                        <a:t>Semester 2</a:t>
                      </a:r>
                      <a:endParaRPr lang="en-US" dirty="0"/>
                    </a:p>
                  </a:txBody>
                  <a:tcPr/>
                </a:tc>
                <a:extLst>
                  <a:ext uri="{0D108BD9-81ED-4DB2-BD59-A6C34878D82A}">
                    <a16:rowId xmlns:a16="http://schemas.microsoft.com/office/drawing/2014/main" val="10000"/>
                  </a:ext>
                </a:extLst>
              </a:tr>
              <a:tr h="370840">
                <a:tc>
                  <a:txBody>
                    <a:bodyPr/>
                    <a:lstStyle/>
                    <a:p>
                      <a:r>
                        <a:rPr lang="en-US" dirty="0" smtClean="0"/>
                        <a:t>1</a:t>
                      </a:r>
                      <a:endParaRPr lang="en-US" dirty="0"/>
                    </a:p>
                  </a:txBody>
                  <a:tcPr/>
                </a:tc>
                <a:tc>
                  <a:txBody>
                    <a:bodyPr/>
                    <a:lstStyle/>
                    <a:p>
                      <a:r>
                        <a:rPr lang="en-US" dirty="0" smtClean="0"/>
                        <a:t>English 12</a:t>
                      </a:r>
                      <a:endParaRPr lang="en-US" dirty="0"/>
                    </a:p>
                  </a:txBody>
                  <a:tcPr/>
                </a:tc>
                <a:tc>
                  <a:txBody>
                    <a:bodyPr/>
                    <a:lstStyle/>
                    <a:p>
                      <a:r>
                        <a:rPr lang="en-US" dirty="0" smtClean="0"/>
                        <a:t>Math Related</a:t>
                      </a:r>
                      <a:endParaRPr lang="en-US" dirty="0"/>
                    </a:p>
                  </a:txBody>
                  <a:tcPr/>
                </a:tc>
                <a:extLst>
                  <a:ext uri="{0D108BD9-81ED-4DB2-BD59-A6C34878D82A}">
                    <a16:rowId xmlns:a16="http://schemas.microsoft.com/office/drawing/2014/main" val="10001"/>
                  </a:ext>
                </a:extLst>
              </a:tr>
              <a:tr h="370840">
                <a:tc>
                  <a:txBody>
                    <a:bodyPr/>
                    <a:lstStyle/>
                    <a:p>
                      <a:r>
                        <a:rPr lang="en-US" dirty="0" smtClean="0"/>
                        <a:t>2</a:t>
                      </a:r>
                      <a:endParaRPr lang="en-US" dirty="0"/>
                    </a:p>
                  </a:txBody>
                  <a:tcPr/>
                </a:tc>
                <a:tc>
                  <a:txBody>
                    <a:bodyPr/>
                    <a:lstStyle/>
                    <a:p>
                      <a:r>
                        <a:rPr lang="en-US" dirty="0" smtClean="0"/>
                        <a:t>Economics</a:t>
                      </a:r>
                      <a:endParaRPr lang="en-US" dirty="0"/>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en-US" dirty="0" smtClean="0"/>
                        <a:t>4</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10004"/>
                  </a:ext>
                </a:extLst>
              </a:tr>
              <a:tr h="370840">
                <a:tc>
                  <a:txBody>
                    <a:bodyPr/>
                    <a:lstStyle/>
                    <a:p>
                      <a:r>
                        <a:rPr lang="en-US" dirty="0" smtClean="0"/>
                        <a:t>5</a:t>
                      </a:r>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smtClean="0"/>
                        <a:t>6</a:t>
                      </a:r>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bl>
          </a:graphicData>
        </a:graphic>
      </p:graphicFrame>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Mock Senior Schedule</a:t>
            </a:r>
            <a:endParaRPr lang="en-US" dirty="0"/>
          </a:p>
        </p:txBody>
      </p:sp>
      <p:sp>
        <p:nvSpPr>
          <p:cNvPr id="7" name="TextBox 6"/>
          <p:cNvSpPr txBox="1"/>
          <p:nvPr/>
        </p:nvSpPr>
        <p:spPr>
          <a:xfrm>
            <a:off x="838200" y="4953000"/>
            <a:ext cx="6629400" cy="646331"/>
          </a:xfrm>
          <a:prstGeom prst="rect">
            <a:avLst/>
          </a:prstGeom>
          <a:noFill/>
        </p:spPr>
        <p:txBody>
          <a:bodyPr wrap="square" rtlCol="0">
            <a:spAutoFit/>
          </a:bodyPr>
          <a:lstStyle/>
          <a:p>
            <a:r>
              <a:rPr lang="en-US" dirty="0" smtClean="0"/>
              <a:t>*STEM capstone will fulfill senior Math and English req. or Select separate Math and English ( e.g. Data Analysis/Intro to Poetry)</a:t>
            </a:r>
            <a:endParaRPr lang="en-US" dirty="0"/>
          </a:p>
        </p:txBody>
      </p:sp>
    </p:spTree>
    <p:extLst>
      <p:ext uri="{BB962C8B-B14F-4D97-AF65-F5344CB8AC3E}">
        <p14:creationId xmlns:p14="http://schemas.microsoft.com/office/powerpoint/2010/main" val="446809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t>12</a:t>
            </a:r>
            <a:r>
              <a:rPr lang="en-US" baseline="30000" dirty="0" smtClean="0"/>
              <a:t>th</a:t>
            </a:r>
            <a:r>
              <a:rPr lang="en-US" dirty="0" smtClean="0"/>
              <a:t> Grade AP / Honors Courses</a:t>
            </a:r>
            <a:endParaRPr lang="en-US" dirty="0"/>
          </a:p>
        </p:txBody>
      </p:sp>
      <p:sp>
        <p:nvSpPr>
          <p:cNvPr id="7171" name="Content Placeholder 3"/>
          <p:cNvSpPr>
            <a:spLocks noGrp="1"/>
          </p:cNvSpPr>
          <p:nvPr>
            <p:ph sz="half" idx="2"/>
          </p:nvPr>
        </p:nvSpPr>
        <p:spPr>
          <a:xfrm>
            <a:off x="228600" y="1600200"/>
            <a:ext cx="8686800" cy="5257800"/>
          </a:xfrm>
        </p:spPr>
        <p:txBody>
          <a:bodyPr>
            <a:normAutofit/>
          </a:bodyPr>
          <a:lstStyle/>
          <a:p>
            <a:pPr eaLnBrk="1" hangingPunct="1"/>
            <a:r>
              <a:rPr lang="en-US" dirty="0" smtClean="0"/>
              <a:t>AP World History (10-12)-application</a:t>
            </a:r>
          </a:p>
          <a:p>
            <a:pPr eaLnBrk="1" hangingPunct="1"/>
            <a:r>
              <a:rPr lang="en-US" dirty="0" smtClean="0"/>
              <a:t>AP </a:t>
            </a:r>
            <a:r>
              <a:rPr lang="en-US" dirty="0" err="1" smtClean="0"/>
              <a:t>Calc</a:t>
            </a:r>
            <a:r>
              <a:rPr lang="en-US" dirty="0" smtClean="0"/>
              <a:t>/Stats- 12</a:t>
            </a:r>
          </a:p>
          <a:p>
            <a:pPr lvl="1" eaLnBrk="1" hangingPunct="1"/>
            <a:r>
              <a:rPr lang="en-US" dirty="0" smtClean="0"/>
              <a:t>Recommended B or higher in previous year math</a:t>
            </a:r>
          </a:p>
          <a:p>
            <a:pPr eaLnBrk="1" hangingPunct="1"/>
            <a:r>
              <a:rPr lang="en-US" dirty="0" smtClean="0"/>
              <a:t>AP Lit (12</a:t>
            </a:r>
            <a:r>
              <a:rPr lang="en-US" baseline="30000" dirty="0" smtClean="0"/>
              <a:t>th</a:t>
            </a:r>
            <a:r>
              <a:rPr lang="en-US" dirty="0" smtClean="0"/>
              <a:t> grade) no application needed</a:t>
            </a:r>
          </a:p>
          <a:p>
            <a:pPr eaLnBrk="1" hangingPunct="1"/>
            <a:r>
              <a:rPr lang="en-US" dirty="0" smtClean="0"/>
              <a:t>AP Econ- application-12 </a:t>
            </a:r>
          </a:p>
          <a:p>
            <a:pPr eaLnBrk="1" hangingPunct="1"/>
            <a:r>
              <a:rPr lang="en-US" dirty="0" err="1" smtClean="0"/>
              <a:t>Chem</a:t>
            </a:r>
            <a:r>
              <a:rPr lang="en-US" dirty="0" smtClean="0"/>
              <a:t> II- 12 (must take </a:t>
            </a:r>
            <a:r>
              <a:rPr lang="en-US" dirty="0" err="1" smtClean="0"/>
              <a:t>Chem</a:t>
            </a:r>
            <a:r>
              <a:rPr lang="en-US" dirty="0" smtClean="0"/>
              <a:t> as a junior and pass with a B or higher)</a:t>
            </a:r>
          </a:p>
          <a:p>
            <a:pPr eaLnBrk="1" hangingPunct="1"/>
            <a:r>
              <a:rPr lang="en-US" dirty="0" smtClean="0"/>
              <a:t>All applications are due on </a:t>
            </a:r>
            <a:r>
              <a:rPr lang="en-US" dirty="0" smtClean="0">
                <a:solidFill>
                  <a:srgbClr val="FF0000"/>
                </a:solidFill>
              </a:rPr>
              <a:t>March 3rd. </a:t>
            </a:r>
          </a:p>
          <a:p>
            <a:pPr eaLnBrk="1" hangingPunct="1"/>
            <a:endParaRPr lang="en-US" dirty="0" smtClean="0"/>
          </a:p>
        </p:txBody>
      </p:sp>
      <p:sp>
        <p:nvSpPr>
          <p:cNvPr id="4" name="Footer Placeholder 3"/>
          <p:cNvSpPr>
            <a:spLocks noGrp="1"/>
          </p:cNvSpPr>
          <p:nvPr>
            <p:ph type="ftr" sz="quarter" idx="4294967295"/>
          </p:nvPr>
        </p:nvSpPr>
        <p:spPr>
          <a:xfrm rot="16200000">
            <a:off x="6531769" y="4136231"/>
            <a:ext cx="4522787" cy="365125"/>
          </a:xfrm>
          <a:prstGeom prst="rect">
            <a:avLst/>
          </a:prstGeom>
        </p:spPr>
        <p:txBody>
          <a:bodyPr/>
          <a:lstStyle/>
          <a:p>
            <a:pPr>
              <a:defRPr/>
            </a:pPr>
            <a:r>
              <a:rPr lang="en-US" dirty="0"/>
              <a:t>holtguidanceandcounseling.weebly.com</a:t>
            </a:r>
          </a:p>
        </p:txBody>
      </p:sp>
    </p:spTree>
    <p:extLst>
      <p:ext uri="{BB962C8B-B14F-4D97-AF65-F5344CB8AC3E}">
        <p14:creationId xmlns:p14="http://schemas.microsoft.com/office/powerpoint/2010/main" val="1398138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p:txBody>
          <a:bodyPr/>
          <a:lstStyle/>
          <a:p>
            <a:pPr eaLnBrk="1" fontAlgn="auto" hangingPunct="1">
              <a:spcAft>
                <a:spcPts val="0"/>
              </a:spcAft>
              <a:defRPr/>
            </a:pPr>
            <a:r>
              <a:rPr lang="en-US" dirty="0"/>
              <a:t>Math </a:t>
            </a:r>
            <a:r>
              <a:rPr lang="en-US" dirty="0" smtClean="0"/>
              <a:t>Related- Senior year</a:t>
            </a:r>
            <a:endParaRPr lang="en-US" dirty="0"/>
          </a:p>
        </p:txBody>
      </p:sp>
      <p:sp>
        <p:nvSpPr>
          <p:cNvPr id="7171" name="Rectangle 6"/>
          <p:cNvSpPr>
            <a:spLocks noGrp="1" noChangeArrowheads="1"/>
          </p:cNvSpPr>
          <p:nvPr>
            <p:ph sz="half" idx="1"/>
          </p:nvPr>
        </p:nvSpPr>
        <p:spPr>
          <a:xfrm>
            <a:off x="457200" y="1752600"/>
            <a:ext cx="3657600" cy="4589463"/>
          </a:xfrm>
        </p:spPr>
        <p:txBody>
          <a:bodyPr>
            <a:normAutofit lnSpcReduction="10000"/>
          </a:bodyPr>
          <a:lstStyle/>
          <a:p>
            <a:pPr eaLnBrk="1" hangingPunct="1">
              <a:lnSpc>
                <a:spcPct val="90000"/>
              </a:lnSpc>
            </a:pPr>
            <a:r>
              <a:rPr lang="en-US" altLang="en-US" sz="2400" dirty="0" smtClean="0"/>
              <a:t>Fin. Insurance</a:t>
            </a:r>
          </a:p>
          <a:p>
            <a:pPr eaLnBrk="1" hangingPunct="1">
              <a:lnSpc>
                <a:spcPct val="90000"/>
              </a:lnSpc>
            </a:pPr>
            <a:r>
              <a:rPr lang="en-US" altLang="en-US" sz="2400" dirty="0" smtClean="0"/>
              <a:t>Business Math</a:t>
            </a:r>
          </a:p>
          <a:p>
            <a:pPr eaLnBrk="1" hangingPunct="1">
              <a:lnSpc>
                <a:spcPct val="90000"/>
              </a:lnSpc>
            </a:pPr>
            <a:r>
              <a:rPr lang="en-US" altLang="en-US" sz="2400" dirty="0" smtClean="0"/>
              <a:t>Computer Programming I and II</a:t>
            </a:r>
          </a:p>
          <a:p>
            <a:pPr eaLnBrk="1" hangingPunct="1">
              <a:lnSpc>
                <a:spcPct val="90000"/>
              </a:lnSpc>
            </a:pPr>
            <a:r>
              <a:rPr lang="en-US" altLang="en-US" sz="2400" dirty="0" smtClean="0"/>
              <a:t>Accounting I and II</a:t>
            </a:r>
          </a:p>
          <a:p>
            <a:pPr eaLnBrk="1" hangingPunct="1">
              <a:lnSpc>
                <a:spcPct val="90000"/>
              </a:lnSpc>
            </a:pPr>
            <a:r>
              <a:rPr lang="en-US" altLang="en-US" sz="2400" dirty="0" smtClean="0"/>
              <a:t>Web Publishing</a:t>
            </a:r>
          </a:p>
          <a:p>
            <a:pPr eaLnBrk="1" hangingPunct="1">
              <a:lnSpc>
                <a:spcPct val="90000"/>
              </a:lnSpc>
            </a:pPr>
            <a:r>
              <a:rPr lang="en-US" altLang="en-US" sz="2400" dirty="0" smtClean="0"/>
              <a:t>Business Management</a:t>
            </a:r>
          </a:p>
          <a:p>
            <a:pPr eaLnBrk="1" hangingPunct="1">
              <a:lnSpc>
                <a:spcPct val="90000"/>
              </a:lnSpc>
            </a:pPr>
            <a:r>
              <a:rPr lang="en-US" altLang="en-US" sz="2400" dirty="0" smtClean="0"/>
              <a:t>Promotional Marketing</a:t>
            </a:r>
          </a:p>
          <a:p>
            <a:pPr eaLnBrk="1" hangingPunct="1">
              <a:lnSpc>
                <a:spcPct val="90000"/>
              </a:lnSpc>
            </a:pPr>
            <a:r>
              <a:rPr lang="en-US" altLang="en-US" sz="2400" dirty="0" smtClean="0"/>
              <a:t>Retail Management</a:t>
            </a:r>
          </a:p>
          <a:p>
            <a:pPr eaLnBrk="1" hangingPunct="1">
              <a:lnSpc>
                <a:spcPct val="90000"/>
              </a:lnSpc>
            </a:pPr>
            <a:r>
              <a:rPr lang="en-US" altLang="en-US" sz="2400" dirty="0" smtClean="0"/>
              <a:t>Advanced Algebra</a:t>
            </a:r>
          </a:p>
          <a:p>
            <a:pPr eaLnBrk="1" hangingPunct="1">
              <a:lnSpc>
                <a:spcPct val="90000"/>
              </a:lnSpc>
            </a:pPr>
            <a:r>
              <a:rPr lang="en-US" altLang="en-US" sz="2400" dirty="0" smtClean="0"/>
              <a:t>Virtual Enterprising</a:t>
            </a:r>
          </a:p>
        </p:txBody>
      </p:sp>
      <p:sp>
        <p:nvSpPr>
          <p:cNvPr id="7172" name="Rectangle 7"/>
          <p:cNvSpPr>
            <a:spLocks noGrp="1" noChangeArrowheads="1"/>
          </p:cNvSpPr>
          <p:nvPr>
            <p:ph sz="half" idx="2"/>
          </p:nvPr>
        </p:nvSpPr>
        <p:spPr>
          <a:xfrm>
            <a:off x="4495800" y="1676400"/>
            <a:ext cx="3657600" cy="4589463"/>
          </a:xfrm>
        </p:spPr>
        <p:txBody>
          <a:bodyPr>
            <a:normAutofit lnSpcReduction="10000"/>
          </a:bodyPr>
          <a:lstStyle/>
          <a:p>
            <a:pPr eaLnBrk="1" hangingPunct="1">
              <a:lnSpc>
                <a:spcPct val="90000"/>
              </a:lnSpc>
            </a:pPr>
            <a:r>
              <a:rPr lang="en-US" altLang="en-US" sz="2400" dirty="0" smtClean="0"/>
              <a:t>A+</a:t>
            </a:r>
          </a:p>
          <a:p>
            <a:pPr eaLnBrk="1" hangingPunct="1">
              <a:lnSpc>
                <a:spcPct val="90000"/>
              </a:lnSpc>
            </a:pPr>
            <a:r>
              <a:rPr lang="en-US" altLang="en-US" sz="2400" dirty="0" smtClean="0"/>
              <a:t>Consumer Education</a:t>
            </a:r>
          </a:p>
          <a:p>
            <a:pPr eaLnBrk="1" hangingPunct="1">
              <a:lnSpc>
                <a:spcPct val="90000"/>
              </a:lnSpc>
            </a:pPr>
            <a:r>
              <a:rPr lang="en-US" altLang="en-US" sz="2400" dirty="0" smtClean="0"/>
              <a:t>Musical Theory</a:t>
            </a:r>
          </a:p>
          <a:p>
            <a:pPr eaLnBrk="1" hangingPunct="1">
              <a:lnSpc>
                <a:spcPct val="90000"/>
              </a:lnSpc>
            </a:pPr>
            <a:r>
              <a:rPr lang="en-US" altLang="en-US" sz="2400" dirty="0" smtClean="0"/>
              <a:t>Physics/Chemistry</a:t>
            </a:r>
          </a:p>
          <a:p>
            <a:pPr eaLnBrk="1" hangingPunct="1">
              <a:lnSpc>
                <a:spcPct val="90000"/>
              </a:lnSpc>
            </a:pPr>
            <a:r>
              <a:rPr lang="en-US" altLang="en-US" sz="2400" dirty="0" smtClean="0"/>
              <a:t>Architectural Drawing</a:t>
            </a:r>
          </a:p>
          <a:p>
            <a:pPr eaLnBrk="1" hangingPunct="1">
              <a:lnSpc>
                <a:spcPct val="90000"/>
              </a:lnSpc>
            </a:pPr>
            <a:r>
              <a:rPr lang="en-US" altLang="en-US" sz="2400" dirty="0" smtClean="0"/>
              <a:t>Mechanical Drawing</a:t>
            </a:r>
          </a:p>
          <a:p>
            <a:pPr eaLnBrk="1" hangingPunct="1">
              <a:lnSpc>
                <a:spcPct val="90000"/>
              </a:lnSpc>
            </a:pPr>
            <a:r>
              <a:rPr lang="en-US" altLang="en-US" sz="2400" dirty="0" smtClean="0"/>
              <a:t>Technical Drawing</a:t>
            </a:r>
          </a:p>
          <a:p>
            <a:pPr eaLnBrk="1" hangingPunct="1">
              <a:lnSpc>
                <a:spcPct val="90000"/>
              </a:lnSpc>
            </a:pPr>
            <a:r>
              <a:rPr lang="en-US" altLang="en-US" sz="2400" dirty="0" smtClean="0"/>
              <a:t>AP </a:t>
            </a:r>
            <a:r>
              <a:rPr lang="en-US" altLang="en-US" sz="2400" dirty="0" err="1" smtClean="0"/>
              <a:t>Calc</a:t>
            </a:r>
            <a:endParaRPr lang="en-US" altLang="en-US" sz="2400" dirty="0" smtClean="0"/>
          </a:p>
          <a:p>
            <a:pPr eaLnBrk="1" hangingPunct="1">
              <a:lnSpc>
                <a:spcPct val="90000"/>
              </a:lnSpc>
            </a:pPr>
            <a:r>
              <a:rPr lang="en-US" altLang="en-US" sz="2400" dirty="0" smtClean="0"/>
              <a:t>AP Stats</a:t>
            </a:r>
          </a:p>
          <a:p>
            <a:pPr eaLnBrk="1" hangingPunct="1">
              <a:lnSpc>
                <a:spcPct val="90000"/>
              </a:lnSpc>
            </a:pPr>
            <a:r>
              <a:rPr lang="en-US" altLang="en-US" sz="2400" dirty="0" smtClean="0"/>
              <a:t>Data Analysis</a:t>
            </a:r>
          </a:p>
          <a:p>
            <a:pPr eaLnBrk="1" hangingPunct="1">
              <a:lnSpc>
                <a:spcPct val="90000"/>
              </a:lnSpc>
            </a:pPr>
            <a:r>
              <a:rPr lang="en-US" altLang="en-US" sz="2400" dirty="0" smtClean="0"/>
              <a:t>Genetics I </a:t>
            </a:r>
          </a:p>
        </p:txBody>
      </p:sp>
      <p:sp>
        <p:nvSpPr>
          <p:cNvPr id="7173" name="Footer Placeholder 4"/>
          <p:cNvSpPr>
            <a:spLocks noGrp="1"/>
          </p:cNvSpPr>
          <p:nvPr>
            <p:ph type="ftr" sz="quarter" idx="11"/>
          </p:nvPr>
        </p:nvSpPr>
        <p:spPr bwMode="auto">
          <a:xfrm rot="16200000">
            <a:off x="7206456" y="3667919"/>
            <a:ext cx="312896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mtClean="0">
                <a:solidFill>
                  <a:schemeClr val="bg2"/>
                </a:solidFill>
              </a:rPr>
              <a:t>holtguidanceandcounseling.weebly.com</a:t>
            </a:r>
          </a:p>
        </p:txBody>
      </p:sp>
    </p:spTree>
    <p:extLst>
      <p:ext uri="{BB962C8B-B14F-4D97-AF65-F5344CB8AC3E}">
        <p14:creationId xmlns:p14="http://schemas.microsoft.com/office/powerpoint/2010/main" val="796427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p:txBody>
          <a:bodyPr/>
          <a:lstStyle/>
          <a:p>
            <a:pPr algn="ctr" defTabSz="914400"/>
            <a:r>
              <a:rPr lang="en-US" altLang="en-US" sz="3200">
                <a:solidFill>
                  <a:srgbClr val="FFFFFF"/>
                </a:solidFill>
              </a:rPr>
              <a:t>WELCOME!</a:t>
            </a:r>
            <a:endParaRPr lang="en-US" altLang="en-US"/>
          </a:p>
        </p:txBody>
      </p:sp>
      <p:sp>
        <p:nvSpPr>
          <p:cNvPr id="7170" name="Rectangle 2"/>
          <p:cNvSpPr>
            <a:spLocks/>
          </p:cNvSpPr>
          <p:nvPr/>
        </p:nvSpPr>
        <p:spPr bwMode="auto">
          <a:xfrm>
            <a:off x="379413" y="1717675"/>
            <a:ext cx="4344987" cy="440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marL="222250" indent="-187325">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defTabSz="914400"/>
            <a:r>
              <a:rPr lang="en-US" altLang="en-US" sz="2800" dirty="0">
                <a:solidFill>
                  <a:srgbClr val="FFFFFF"/>
                </a:solidFill>
              </a:rPr>
              <a:t>Principals:</a:t>
            </a:r>
            <a:endParaRPr lang="en-US" altLang="en-US" sz="1800" dirty="0">
              <a:solidFill>
                <a:srgbClr val="FFFFFF"/>
              </a:solidFill>
            </a:endParaRPr>
          </a:p>
          <a:p>
            <a:pPr defTabSz="914400">
              <a:spcBef>
                <a:spcPts val="400"/>
              </a:spcBef>
              <a:buClr>
                <a:srgbClr val="C66951"/>
              </a:buClr>
              <a:buSzPct val="100000"/>
              <a:buFont typeface="Wingdings 2" pitchFamily="18" charset="2"/>
              <a:buChar char="•"/>
            </a:pPr>
            <a:r>
              <a:rPr lang="en-US" altLang="en-US" sz="2000" dirty="0">
                <a:solidFill>
                  <a:srgbClr val="534949"/>
                </a:solidFill>
              </a:rPr>
              <a:t>Mr. Willard</a:t>
            </a:r>
          </a:p>
          <a:p>
            <a:pPr defTabSz="914400">
              <a:spcBef>
                <a:spcPts val="400"/>
              </a:spcBef>
              <a:buClr>
                <a:srgbClr val="C66951"/>
              </a:buClr>
              <a:buSzPct val="100000"/>
              <a:buFont typeface="Wingdings 2" pitchFamily="18" charset="2"/>
              <a:buChar char="•"/>
            </a:pPr>
            <a:r>
              <a:rPr lang="en-US" altLang="en-US" sz="2000" dirty="0">
                <a:solidFill>
                  <a:srgbClr val="534949"/>
                </a:solidFill>
              </a:rPr>
              <a:t>Mr. </a:t>
            </a:r>
            <a:r>
              <a:rPr lang="en-US" altLang="en-US" sz="2000" dirty="0" err="1" smtClean="0">
                <a:solidFill>
                  <a:srgbClr val="534949"/>
                </a:solidFill>
              </a:rPr>
              <a:t>Billingslea</a:t>
            </a:r>
            <a:r>
              <a:rPr lang="en-US" altLang="en-US" sz="2000" dirty="0" smtClean="0">
                <a:solidFill>
                  <a:srgbClr val="534949"/>
                </a:solidFill>
              </a:rPr>
              <a:t> – A-M </a:t>
            </a:r>
            <a:endParaRPr lang="en-US" altLang="en-US" sz="2000" dirty="0">
              <a:solidFill>
                <a:srgbClr val="534949"/>
              </a:solidFill>
            </a:endParaRPr>
          </a:p>
          <a:p>
            <a:pPr defTabSz="914400">
              <a:spcBef>
                <a:spcPts val="400"/>
              </a:spcBef>
              <a:buClr>
                <a:srgbClr val="C66951"/>
              </a:buClr>
              <a:buSzPct val="100000"/>
              <a:buFont typeface="Wingdings 2" pitchFamily="18" charset="2"/>
              <a:buChar char="•"/>
            </a:pPr>
            <a:r>
              <a:rPr lang="en-US" altLang="en-US" sz="2000" dirty="0">
                <a:solidFill>
                  <a:srgbClr val="534949"/>
                </a:solidFill>
              </a:rPr>
              <a:t>Mrs. </a:t>
            </a:r>
            <a:r>
              <a:rPr lang="en-US" altLang="en-US" sz="2000" dirty="0" smtClean="0">
                <a:solidFill>
                  <a:srgbClr val="534949"/>
                </a:solidFill>
              </a:rPr>
              <a:t>Coe - North Campus</a:t>
            </a:r>
            <a:endParaRPr lang="en-US" altLang="en-US" sz="2000" dirty="0">
              <a:solidFill>
                <a:srgbClr val="534949"/>
              </a:solidFill>
            </a:endParaRPr>
          </a:p>
          <a:p>
            <a:pPr defTabSz="914400">
              <a:spcBef>
                <a:spcPts val="400"/>
              </a:spcBef>
              <a:buClr>
                <a:srgbClr val="C66951"/>
              </a:buClr>
              <a:buSzPct val="100000"/>
              <a:buFont typeface="Wingdings 2" pitchFamily="18" charset="2"/>
              <a:buChar char="•"/>
            </a:pPr>
            <a:r>
              <a:rPr lang="en-US" altLang="en-US" sz="2000" dirty="0">
                <a:solidFill>
                  <a:srgbClr val="534949"/>
                </a:solidFill>
              </a:rPr>
              <a:t>Mr. </a:t>
            </a:r>
            <a:r>
              <a:rPr lang="en-US" altLang="en-US" sz="2000" dirty="0" smtClean="0">
                <a:solidFill>
                  <a:srgbClr val="534949"/>
                </a:solidFill>
              </a:rPr>
              <a:t>Johnson - P-Z</a:t>
            </a:r>
            <a:endParaRPr lang="en-US" altLang="en-US" sz="2000" dirty="0">
              <a:solidFill>
                <a:srgbClr val="534949"/>
              </a:solidFill>
            </a:endParaRPr>
          </a:p>
          <a:p>
            <a:pPr defTabSz="914400">
              <a:spcBef>
                <a:spcPts val="400"/>
              </a:spcBef>
              <a:buClr>
                <a:srgbClr val="C66951"/>
              </a:buClr>
              <a:buSzPct val="100000"/>
              <a:buFont typeface="Wingdings 2" pitchFamily="18" charset="2"/>
              <a:buChar char="•"/>
            </a:pPr>
            <a:endParaRPr lang="en-US" altLang="en-US" sz="2000" dirty="0">
              <a:solidFill>
                <a:srgbClr val="534949"/>
              </a:solidFill>
            </a:endParaRPr>
          </a:p>
          <a:p>
            <a:pPr defTabSz="914400"/>
            <a:r>
              <a:rPr lang="en-US" altLang="en-US" sz="2800" dirty="0">
                <a:solidFill>
                  <a:srgbClr val="FFFFFF"/>
                </a:solidFill>
              </a:rPr>
              <a:t>Counselor's</a:t>
            </a:r>
            <a:r>
              <a:rPr lang="en-US" altLang="en-US" sz="1800" dirty="0">
                <a:solidFill>
                  <a:srgbClr val="FFFFFF"/>
                </a:solidFill>
              </a:rPr>
              <a:t>:</a:t>
            </a:r>
          </a:p>
          <a:p>
            <a:pPr defTabSz="914400">
              <a:spcBef>
                <a:spcPts val="400"/>
              </a:spcBef>
              <a:buClr>
                <a:srgbClr val="C66951"/>
              </a:buClr>
              <a:buSzPct val="100000"/>
              <a:buFont typeface="Wingdings 2" pitchFamily="18" charset="2"/>
              <a:buChar char="•"/>
            </a:pPr>
            <a:r>
              <a:rPr lang="en-US" altLang="en-US" sz="2000" dirty="0" smtClean="0">
                <a:solidFill>
                  <a:srgbClr val="534949"/>
                </a:solidFill>
              </a:rPr>
              <a:t>Ms. Schaeff – North Campus</a:t>
            </a:r>
          </a:p>
          <a:p>
            <a:pPr defTabSz="914400">
              <a:spcBef>
                <a:spcPts val="400"/>
              </a:spcBef>
              <a:buClr>
                <a:srgbClr val="C66951"/>
              </a:buClr>
              <a:buSzPct val="100000"/>
              <a:buFont typeface="Wingdings 2" pitchFamily="18" charset="2"/>
              <a:buChar char="•"/>
            </a:pPr>
            <a:r>
              <a:rPr lang="en-US" altLang="en-US" sz="2000" dirty="0" smtClean="0">
                <a:solidFill>
                  <a:srgbClr val="534949"/>
                </a:solidFill>
              </a:rPr>
              <a:t>Mr</a:t>
            </a:r>
            <a:r>
              <a:rPr lang="en-US" altLang="en-US" sz="2000" dirty="0">
                <a:solidFill>
                  <a:srgbClr val="534949"/>
                </a:solidFill>
              </a:rPr>
              <a:t>. </a:t>
            </a:r>
            <a:r>
              <a:rPr lang="en-US" altLang="en-US" sz="2000" dirty="0" smtClean="0">
                <a:solidFill>
                  <a:srgbClr val="534949"/>
                </a:solidFill>
              </a:rPr>
              <a:t>Conner - H-O (Early College)</a:t>
            </a:r>
            <a:endParaRPr lang="en-US" altLang="en-US" sz="2000" dirty="0">
              <a:solidFill>
                <a:srgbClr val="534949"/>
              </a:solidFill>
            </a:endParaRPr>
          </a:p>
          <a:p>
            <a:pPr defTabSz="914400">
              <a:spcBef>
                <a:spcPts val="400"/>
              </a:spcBef>
              <a:buClr>
                <a:srgbClr val="C66951"/>
              </a:buClr>
              <a:buSzPct val="100000"/>
              <a:buFont typeface="Wingdings 2" pitchFamily="18" charset="2"/>
              <a:buChar char="•"/>
            </a:pPr>
            <a:r>
              <a:rPr lang="en-US" altLang="en-US" sz="2000" dirty="0">
                <a:solidFill>
                  <a:srgbClr val="534949"/>
                </a:solidFill>
              </a:rPr>
              <a:t>Mrs. </a:t>
            </a:r>
            <a:r>
              <a:rPr lang="en-US" altLang="en-US" sz="2000" dirty="0" smtClean="0">
                <a:solidFill>
                  <a:srgbClr val="534949"/>
                </a:solidFill>
              </a:rPr>
              <a:t>Lown – P-Z (Testing)</a:t>
            </a:r>
            <a:endParaRPr lang="en-US" altLang="en-US" sz="2000" dirty="0">
              <a:solidFill>
                <a:srgbClr val="534949"/>
              </a:solidFill>
            </a:endParaRPr>
          </a:p>
          <a:p>
            <a:pPr defTabSz="914400">
              <a:spcBef>
                <a:spcPts val="400"/>
              </a:spcBef>
              <a:buClr>
                <a:srgbClr val="C66951"/>
              </a:buClr>
              <a:buSzPct val="100000"/>
              <a:buFont typeface="Wingdings 2" pitchFamily="18" charset="2"/>
              <a:buChar char="•"/>
            </a:pPr>
            <a:r>
              <a:rPr lang="en-US" altLang="en-US" sz="2000" dirty="0">
                <a:solidFill>
                  <a:srgbClr val="534949"/>
                </a:solidFill>
              </a:rPr>
              <a:t>Mrs. </a:t>
            </a:r>
            <a:r>
              <a:rPr lang="en-US" altLang="en-US" sz="2000" dirty="0" smtClean="0">
                <a:solidFill>
                  <a:srgbClr val="534949"/>
                </a:solidFill>
              </a:rPr>
              <a:t>Reichard – A-G (CACC)</a:t>
            </a:r>
            <a:endParaRPr lang="en-US" altLang="en-US" sz="3200" dirty="0">
              <a:solidFill>
                <a:srgbClr val="FFFFFF"/>
              </a:solidFill>
            </a:endParaRPr>
          </a:p>
        </p:txBody>
      </p:sp>
      <p:sp>
        <p:nvSpPr>
          <p:cNvPr id="7171" name="Rectangle 3"/>
          <p:cNvSpPr>
            <a:spLocks/>
          </p:cNvSpPr>
          <p:nvPr/>
        </p:nvSpPr>
        <p:spPr bwMode="auto">
          <a:xfrm>
            <a:off x="4572000" y="1717675"/>
            <a:ext cx="3733800" cy="440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marL="204788" indent="-171450">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defTabSz="914400"/>
            <a:r>
              <a:rPr lang="en-US" altLang="en-US" sz="2800" dirty="0" smtClean="0">
                <a:solidFill>
                  <a:srgbClr val="FFFFFF"/>
                </a:solidFill>
              </a:rPr>
              <a:t>Success Coordinators</a:t>
            </a:r>
            <a:endParaRPr lang="en-US" altLang="en-US" sz="1800" dirty="0">
              <a:solidFill>
                <a:srgbClr val="FFFFFF"/>
              </a:solidFill>
            </a:endParaRPr>
          </a:p>
          <a:p>
            <a:pPr defTabSz="914400">
              <a:spcBef>
                <a:spcPts val="400"/>
              </a:spcBef>
              <a:buClr>
                <a:srgbClr val="C66951"/>
              </a:buClr>
              <a:buSzPct val="100000"/>
              <a:buFont typeface="Wingdings 2" pitchFamily="18" charset="2"/>
              <a:buChar char="•"/>
            </a:pPr>
            <a:r>
              <a:rPr lang="en-US" altLang="en-US" sz="2000" dirty="0" smtClean="0">
                <a:solidFill>
                  <a:srgbClr val="534949"/>
                </a:solidFill>
              </a:rPr>
              <a:t>Mrs</a:t>
            </a:r>
            <a:r>
              <a:rPr lang="en-US" altLang="en-US" sz="2000" dirty="0">
                <a:solidFill>
                  <a:srgbClr val="534949"/>
                </a:solidFill>
              </a:rPr>
              <a:t>. </a:t>
            </a:r>
            <a:r>
              <a:rPr lang="en-US" altLang="en-US" sz="2000" dirty="0" smtClean="0">
                <a:solidFill>
                  <a:srgbClr val="534949"/>
                </a:solidFill>
              </a:rPr>
              <a:t>Lewicki</a:t>
            </a:r>
          </a:p>
          <a:p>
            <a:pPr defTabSz="914400">
              <a:spcBef>
                <a:spcPts val="400"/>
              </a:spcBef>
              <a:buClr>
                <a:srgbClr val="C66951"/>
              </a:buClr>
              <a:buSzPct val="100000"/>
              <a:buFont typeface="Wingdings 2" pitchFamily="18" charset="2"/>
              <a:buChar char="•"/>
            </a:pPr>
            <a:endParaRPr lang="en-US" altLang="en-US" sz="2000" dirty="0">
              <a:solidFill>
                <a:srgbClr val="534949"/>
              </a:solidFill>
            </a:endParaRPr>
          </a:p>
          <a:p>
            <a:pPr defTabSz="914400">
              <a:spcBef>
                <a:spcPts val="400"/>
              </a:spcBef>
              <a:buClr>
                <a:srgbClr val="C66951"/>
              </a:buClr>
              <a:buSzPct val="100000"/>
              <a:buFont typeface="Wingdings 2" pitchFamily="18" charset="2"/>
              <a:buChar char="•"/>
            </a:pPr>
            <a:r>
              <a:rPr lang="en-US" altLang="en-US" sz="2000" dirty="0" smtClean="0">
                <a:solidFill>
                  <a:srgbClr val="534949"/>
                </a:solidFill>
              </a:rPr>
              <a:t>College Advisor- Karen Moore</a:t>
            </a:r>
            <a:endParaRPr lang="en-US" altLang="en-US" sz="3200" dirty="0">
              <a:solidFill>
                <a:srgbClr val="FFFFFF"/>
              </a:solidFill>
            </a:endParaRPr>
          </a:p>
        </p:txBody>
      </p:sp>
    </p:spTree>
    <p:extLst>
      <p:ext uri="{BB962C8B-B14F-4D97-AF65-F5344CB8AC3E}">
        <p14:creationId xmlns:p14="http://schemas.microsoft.com/office/powerpoint/2010/main" val="4192170615"/>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NCAA Requirements</a:t>
            </a:r>
            <a:endParaRPr lang="en-US" dirty="0"/>
          </a:p>
        </p:txBody>
      </p:sp>
      <p:sp>
        <p:nvSpPr>
          <p:cNvPr id="12291" name="Content Placeholder 2"/>
          <p:cNvSpPr>
            <a:spLocks noGrp="1"/>
          </p:cNvSpPr>
          <p:nvPr>
            <p:ph idx="1"/>
          </p:nvPr>
        </p:nvSpPr>
        <p:spPr/>
        <p:txBody>
          <a:bodyPr/>
          <a:lstStyle/>
          <a:p>
            <a:r>
              <a:rPr lang="en-US" dirty="0" smtClean="0"/>
              <a:t>Be aware of the differences between DI, DII, DIII.</a:t>
            </a:r>
          </a:p>
          <a:p>
            <a:pPr lvl="1"/>
            <a:r>
              <a:rPr lang="en-US" dirty="0" smtClean="0"/>
              <a:t>ACT, GPA, core requirements etc…</a:t>
            </a:r>
          </a:p>
          <a:p>
            <a:pPr lvl="1"/>
            <a:r>
              <a:rPr lang="en-US" dirty="0" smtClean="0"/>
              <a:t>Work with NCAA rep and the college coach to determine eligibility</a:t>
            </a:r>
          </a:p>
          <a:p>
            <a:pPr lvl="1"/>
            <a:endParaRPr lang="en-US" dirty="0"/>
          </a:p>
          <a:p>
            <a:r>
              <a:rPr lang="en-US" dirty="0" smtClean="0">
                <a:hlinkClick r:id="rId3"/>
              </a:rPr>
              <a:t>NCAA Clearing House Registration</a:t>
            </a:r>
            <a:endParaRPr lang="en-US" dirty="0" smtClean="0"/>
          </a:p>
          <a:p>
            <a:pPr lvl="1"/>
            <a:endParaRPr lang="en-US" dirty="0" smtClean="0"/>
          </a:p>
          <a:p>
            <a:r>
              <a:rPr lang="en-US" dirty="0" smtClean="0">
                <a:hlinkClick r:id="rId4"/>
              </a:rPr>
              <a:t>How To Register</a:t>
            </a:r>
            <a:endParaRPr lang="en-US" dirty="0" smtClean="0"/>
          </a:p>
          <a:p>
            <a:endParaRPr lang="en-US" dirty="0"/>
          </a:p>
          <a:p>
            <a:r>
              <a:rPr lang="en-US" dirty="0" smtClean="0"/>
              <a:t>Cost is $75- Recommend registration of your junior year</a:t>
            </a:r>
          </a:p>
          <a:p>
            <a:endParaRPr lang="en-US" dirty="0" smtClean="0"/>
          </a:p>
        </p:txBody>
      </p:sp>
      <p:sp>
        <p:nvSpPr>
          <p:cNvPr id="122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holtguidanceandcounseling.weebly.com</a:t>
            </a:r>
          </a:p>
        </p:txBody>
      </p:sp>
    </p:spTree>
    <p:extLst>
      <p:ext uri="{BB962C8B-B14F-4D97-AF65-F5344CB8AC3E}">
        <p14:creationId xmlns:p14="http://schemas.microsoft.com/office/powerpoint/2010/main" val="25238435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200" dirty="0" smtClean="0"/>
              <a:t>Not turning in your request sheet</a:t>
            </a:r>
          </a:p>
          <a:p>
            <a:r>
              <a:rPr lang="en-US" sz="3200" dirty="0" smtClean="0"/>
              <a:t>Not turning in your request sheet on time</a:t>
            </a:r>
          </a:p>
          <a:p>
            <a:r>
              <a:rPr lang="en-US" sz="3200" dirty="0" smtClean="0"/>
              <a:t>Not turning in your registration confirmation sheet, with signature</a:t>
            </a:r>
          </a:p>
          <a:p>
            <a:r>
              <a:rPr lang="en-US" sz="3200" dirty="0" smtClean="0"/>
              <a:t>Multiple single offering courses.  </a:t>
            </a:r>
            <a:endParaRPr lang="en-US" sz="3200" dirty="0"/>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Biggest student scheduling mistakes/Conflicts</a:t>
            </a:r>
            <a:endParaRPr lang="en-US" dirty="0"/>
          </a:p>
        </p:txBody>
      </p:sp>
    </p:spTree>
    <p:extLst>
      <p:ext uri="{BB962C8B-B14F-4D97-AF65-F5344CB8AC3E}">
        <p14:creationId xmlns:p14="http://schemas.microsoft.com/office/powerpoint/2010/main" val="34007029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endParaRPr lang="en-US" dirty="0"/>
          </a:p>
          <a:p>
            <a:r>
              <a:rPr lang="en-US" sz="2200" dirty="0" smtClean="0"/>
              <a:t>Senior </a:t>
            </a:r>
            <a:r>
              <a:rPr lang="en-US" sz="2200" dirty="0"/>
              <a:t>year is finally here, and it's full of things to do to get ready for college. Use this senior year checklist to keep track of your progress and upcoming deadlines for testing, admissions and financial aid.</a:t>
            </a:r>
          </a:p>
          <a:p>
            <a:r>
              <a:rPr lang="en-US" sz="2200" b="1" dirty="0"/>
              <a:t>August</a:t>
            </a:r>
          </a:p>
          <a:p>
            <a:r>
              <a:rPr lang="en-US" sz="2200" smtClean="0"/>
              <a:t>ReviewSATtest</a:t>
            </a:r>
            <a:r>
              <a:rPr lang="en-US" sz="2200" dirty="0" smtClean="0"/>
              <a:t> </a:t>
            </a:r>
            <a:r>
              <a:rPr lang="en-US" sz="2200" dirty="0"/>
              <a:t>results and </a:t>
            </a:r>
            <a:r>
              <a:rPr lang="en-US" sz="2200" dirty="0">
                <a:hlinkClick r:id="rId3" action="ppaction://hlinkfile"/>
              </a:rPr>
              <a:t>retest if </a:t>
            </a:r>
            <a:r>
              <a:rPr lang="en-US" sz="2200" dirty="0" smtClean="0">
                <a:hlinkClick r:id="rId3" action="ppaction://hlinkfile"/>
              </a:rPr>
              <a:t>necessary</a:t>
            </a:r>
            <a:endParaRPr lang="en-US" sz="2200" dirty="0"/>
          </a:p>
          <a:p>
            <a:r>
              <a:rPr lang="en-US" sz="2200" b="1" dirty="0"/>
              <a:t>August – December</a:t>
            </a:r>
          </a:p>
          <a:p>
            <a:r>
              <a:rPr lang="en-US" sz="2200" dirty="0"/>
              <a:t>Visit with your school counselor to make sure you are on track to graduate and fulfill college admission requirements</a:t>
            </a:r>
          </a:p>
          <a:p>
            <a:r>
              <a:rPr lang="en-US" sz="2200" dirty="0"/>
              <a:t>Consider taking courses at a local university or community college</a:t>
            </a:r>
          </a:p>
          <a:p>
            <a:r>
              <a:rPr lang="en-US" sz="2200" dirty="0"/>
              <a:t>Keep </a:t>
            </a:r>
            <a:r>
              <a:rPr lang="en-US" sz="2200" dirty="0">
                <a:hlinkClick r:id="rId4" action="ppaction://hlinkfile"/>
              </a:rPr>
              <a:t>working hard all year</a:t>
            </a:r>
            <a:r>
              <a:rPr lang="en-US" sz="2200" dirty="0"/>
              <a:t>; second semester grades can affect scholarship eligibility</a:t>
            </a:r>
          </a:p>
          <a:p>
            <a:r>
              <a:rPr lang="en-US" sz="2200" dirty="0"/>
              <a:t>Ask for personal references from teachers, school counselors, or employers early in the year or at least two weeks before application deadlines. Follow your school's procedure for requesting recommendations.</a:t>
            </a:r>
          </a:p>
          <a:p>
            <a:r>
              <a:rPr lang="en-US" sz="2200" dirty="0"/>
              <a:t>Visit with admissions counselors who come to your high school</a:t>
            </a:r>
          </a:p>
          <a:p>
            <a:r>
              <a:rPr lang="en-US" sz="2200" dirty="0"/>
              <a:t>Attend a college fair</a:t>
            </a:r>
          </a:p>
          <a:p>
            <a:r>
              <a:rPr lang="en-US" sz="2200" dirty="0"/>
              <a:t>Begin your college essay(s)</a:t>
            </a:r>
          </a:p>
          <a:p>
            <a:r>
              <a:rPr lang="en-US" sz="2200" dirty="0">
                <a:hlinkClick r:id="rId5" action="ppaction://hlinkfile"/>
              </a:rPr>
              <a:t>Apply for admission at the colleges you've chosen</a:t>
            </a:r>
            <a:endParaRPr lang="en-US" sz="2200" dirty="0"/>
          </a:p>
          <a:p>
            <a:r>
              <a:rPr lang="en-US" sz="2200" dirty="0"/>
              <a:t>Avoid common </a:t>
            </a:r>
            <a:r>
              <a:rPr lang="en-US" sz="2200" dirty="0">
                <a:hlinkClick r:id="rId6" action="ppaction://hlinkfile"/>
              </a:rPr>
              <a:t>college application mistakes</a:t>
            </a:r>
            <a:endParaRPr lang="en-US" sz="2200" dirty="0"/>
          </a:p>
          <a:p>
            <a:r>
              <a:rPr lang="en-US" sz="2200" dirty="0"/>
              <a:t>Find out if you qualify for scholarships at each college you have applied to</a:t>
            </a:r>
          </a:p>
          <a:p>
            <a:r>
              <a:rPr lang="en-US" sz="2200" dirty="0"/>
              <a:t>Start the </a:t>
            </a:r>
            <a:r>
              <a:rPr lang="en-US" sz="2200" dirty="0">
                <a:hlinkClick r:id="rId7" action="ppaction://hlinkfile"/>
              </a:rPr>
              <a:t>financial aid application process</a:t>
            </a:r>
            <a:endParaRPr lang="en-US" sz="2200" dirty="0"/>
          </a:p>
          <a:p>
            <a:r>
              <a:rPr lang="en-US" sz="2200" dirty="0"/>
              <a:t>See your school counselor for help finding financial aid and scholarships</a:t>
            </a:r>
          </a:p>
          <a:p>
            <a:endParaRPr lang="en-US" dirty="0"/>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College Planning Checklist- 12th</a:t>
            </a:r>
            <a:endParaRPr lang="en-US" dirty="0"/>
          </a:p>
        </p:txBody>
      </p:sp>
    </p:spTree>
    <p:extLst>
      <p:ext uri="{BB962C8B-B14F-4D97-AF65-F5344CB8AC3E}">
        <p14:creationId xmlns:p14="http://schemas.microsoft.com/office/powerpoint/2010/main" val="2893802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b="1" dirty="0"/>
              <a:t>January – May</a:t>
            </a:r>
          </a:p>
          <a:p>
            <a:r>
              <a:rPr lang="en-US" dirty="0"/>
              <a:t>If you need it, get </a:t>
            </a:r>
            <a:r>
              <a:rPr lang="en-US" dirty="0">
                <a:hlinkClick r:id="rId3" action="ppaction://hlinkfile"/>
              </a:rPr>
              <a:t>help completing the FAFSA</a:t>
            </a:r>
            <a:endParaRPr lang="en-US" dirty="0"/>
          </a:p>
          <a:p>
            <a:r>
              <a:rPr lang="en-US" dirty="0" smtClean="0"/>
              <a:t>Ask the guidance office </a:t>
            </a:r>
            <a:r>
              <a:rPr lang="en-US" dirty="0"/>
              <a:t>in </a:t>
            </a:r>
            <a:r>
              <a:rPr lang="en-US" dirty="0" smtClean="0"/>
              <a:t>February </a:t>
            </a:r>
            <a:r>
              <a:rPr lang="en-US" dirty="0"/>
              <a:t>to send first semester transcripts to schools where you applied. In May, they will need to send final transcripts to the college you will attend.</a:t>
            </a:r>
          </a:p>
          <a:p>
            <a:r>
              <a:rPr lang="en-US" dirty="0"/>
              <a:t>Visit colleges that have invited you to enroll</a:t>
            </a:r>
          </a:p>
          <a:p>
            <a:r>
              <a:rPr lang="en-US" dirty="0"/>
              <a:t>Decide which college to attend, and notify the school of your decision</a:t>
            </a:r>
          </a:p>
          <a:p>
            <a:r>
              <a:rPr lang="en-US" dirty="0"/>
              <a:t>Keep track of and observe deadlines for sending in all required fees and paperwork</a:t>
            </a:r>
          </a:p>
          <a:p>
            <a:r>
              <a:rPr lang="en-US" dirty="0"/>
              <a:t>Notify schools you will not attend of your decision</a:t>
            </a:r>
          </a:p>
          <a:p>
            <a:r>
              <a:rPr lang="en-US" dirty="0"/>
              <a:t>Continue to look for scholarship opportunities</a:t>
            </a:r>
          </a:p>
          <a:p>
            <a:r>
              <a:rPr lang="en-US" dirty="0"/>
              <a:t>Keep track of important financial aid and scholarship deadlines</a:t>
            </a:r>
          </a:p>
          <a:p>
            <a:r>
              <a:rPr lang="en-US" dirty="0"/>
              <a:t>Watch the mail for your </a:t>
            </a:r>
            <a:r>
              <a:rPr lang="en-US" dirty="0">
                <a:hlinkClick r:id="rId4" action="ppaction://hlinkfile"/>
              </a:rPr>
              <a:t>Student Aid Report (SAR)</a:t>
            </a:r>
            <a:r>
              <a:rPr lang="en-US" dirty="0"/>
              <a:t>—it should arrive four weeks after the FAFSA is filed</a:t>
            </a:r>
          </a:p>
          <a:p>
            <a:r>
              <a:rPr lang="en-US" dirty="0"/>
              <a:t>Compare financial aid packages from different schools</a:t>
            </a:r>
          </a:p>
          <a:p>
            <a:r>
              <a:rPr lang="en-US" dirty="0"/>
              <a:t>Sign and send in a promissory note if you are borrowing money</a:t>
            </a:r>
          </a:p>
          <a:p>
            <a:r>
              <a:rPr lang="en-US" dirty="0"/>
              <a:t>Notify your college about any outside scholarships you received</a:t>
            </a:r>
          </a:p>
          <a:p>
            <a:endParaRPr lang="en-US" dirty="0"/>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12</a:t>
            </a:r>
            <a:r>
              <a:rPr lang="en-US" baseline="30000" dirty="0" smtClean="0"/>
              <a:t>th</a:t>
            </a:r>
            <a:r>
              <a:rPr lang="en-US" dirty="0" smtClean="0"/>
              <a:t> Checklist Cont’d</a:t>
            </a:r>
            <a:endParaRPr lang="en-US" dirty="0"/>
          </a:p>
        </p:txBody>
      </p:sp>
    </p:spTree>
    <p:extLst>
      <p:ext uri="{BB962C8B-B14F-4D97-AF65-F5344CB8AC3E}">
        <p14:creationId xmlns:p14="http://schemas.microsoft.com/office/powerpoint/2010/main" val="1152784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00200"/>
            <a:ext cx="8407893" cy="4876800"/>
          </a:xfrm>
        </p:spPr>
        <p:txBody>
          <a:bodyPr>
            <a:normAutofit fontScale="62500" lnSpcReduction="20000"/>
          </a:bodyPr>
          <a:lstStyle/>
          <a:p>
            <a:pPr lvl="0"/>
            <a:r>
              <a:rPr lang="en-US" sz="2900" dirty="0" smtClean="0"/>
              <a:t>LCC </a:t>
            </a:r>
            <a:r>
              <a:rPr lang="en-US" sz="2900" dirty="0"/>
              <a:t>college courses offered at Holt High School are transferrable.  (Writing 121, Intro to Psychology, </a:t>
            </a:r>
            <a:r>
              <a:rPr lang="en-US" sz="2900" dirty="0" err="1"/>
              <a:t>Precalculus</a:t>
            </a:r>
            <a:r>
              <a:rPr lang="en-US" sz="2900" dirty="0"/>
              <a:t>, Intro to Sociology)</a:t>
            </a:r>
          </a:p>
          <a:p>
            <a:pPr lvl="0"/>
            <a:r>
              <a:rPr lang="en-US" sz="2900" dirty="0"/>
              <a:t>Students must meet qualifying scores through the ACT or </a:t>
            </a:r>
            <a:r>
              <a:rPr lang="en-US" sz="2900" dirty="0" err="1"/>
              <a:t>Accuplacer</a:t>
            </a:r>
            <a:r>
              <a:rPr lang="en-US" sz="2900" dirty="0"/>
              <a:t> to enroll in college courses.</a:t>
            </a:r>
          </a:p>
          <a:p>
            <a:pPr lvl="0"/>
            <a:r>
              <a:rPr lang="en-US" sz="2900" dirty="0" smtClean="0"/>
              <a:t>College </a:t>
            </a:r>
            <a:r>
              <a:rPr lang="en-US" sz="2900" dirty="0"/>
              <a:t>courses can count for credit in </a:t>
            </a:r>
            <a:r>
              <a:rPr lang="en-US" sz="2900" dirty="0" smtClean="0"/>
              <a:t>two </a:t>
            </a:r>
            <a:r>
              <a:rPr lang="en-US" sz="2900" dirty="0"/>
              <a:t>different ways:</a:t>
            </a:r>
          </a:p>
          <a:p>
            <a:pPr lvl="1"/>
            <a:r>
              <a:rPr lang="en-US" sz="2700" dirty="0"/>
              <a:t>Take the course for high school and college </a:t>
            </a:r>
            <a:r>
              <a:rPr lang="en-US" sz="2700" dirty="0" smtClean="0"/>
              <a:t>credit- Articulation</a:t>
            </a:r>
            <a:endParaRPr lang="en-US" sz="2700" dirty="0"/>
          </a:p>
          <a:p>
            <a:pPr lvl="1"/>
            <a:r>
              <a:rPr lang="en-US" sz="2700" dirty="0"/>
              <a:t>Take the course for high school credit only</a:t>
            </a:r>
          </a:p>
          <a:p>
            <a:pPr lvl="0"/>
            <a:r>
              <a:rPr lang="en-US" sz="2900" dirty="0" smtClean="0"/>
              <a:t>Capstone </a:t>
            </a:r>
            <a:r>
              <a:rPr lang="en-US" sz="2900" dirty="0"/>
              <a:t>courses allow students to further develop independent skills that will benefit them in any career pathway.  Students will also have the opportunity to explore career interests and gain valuable experience that will allow them to become more employable.</a:t>
            </a:r>
          </a:p>
          <a:p>
            <a:pPr lvl="0"/>
            <a:r>
              <a:rPr lang="en-US" sz="2900" dirty="0"/>
              <a:t>Capstone courses combine an English teacher with a teacher in the content area.</a:t>
            </a:r>
          </a:p>
          <a:p>
            <a:pPr lvl="0"/>
            <a:r>
              <a:rPr lang="en-US" sz="2900" dirty="0"/>
              <a:t>Students are able to fulfill their senior level English credit through a Capstone course and the credit is viewed as a core credit towards acceptance to a college/university.</a:t>
            </a:r>
          </a:p>
          <a:p>
            <a:r>
              <a:rPr lang="en-US" sz="2900" dirty="0"/>
              <a:t>Student requests will dictate whether or not a student has to travel.</a:t>
            </a:r>
          </a:p>
          <a:p>
            <a:pPr marL="45720" indent="0">
              <a:buNone/>
            </a:pPr>
            <a:endParaRPr lang="en-US" dirty="0"/>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FAQ</a:t>
            </a:r>
            <a:endParaRPr lang="en-US" dirty="0"/>
          </a:p>
        </p:txBody>
      </p:sp>
    </p:spTree>
    <p:extLst>
      <p:ext uri="{BB962C8B-B14F-4D97-AF65-F5344CB8AC3E}">
        <p14:creationId xmlns:p14="http://schemas.microsoft.com/office/powerpoint/2010/main" val="1828952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Starting with the class of 2017 we now only send transcripts on Parchment.com</a:t>
            </a:r>
          </a:p>
          <a:p>
            <a:r>
              <a:rPr lang="en-US" dirty="0" smtClean="0"/>
              <a:t>We do not </a:t>
            </a:r>
            <a:r>
              <a:rPr lang="en-US" dirty="0" smtClean="0"/>
              <a:t>send </a:t>
            </a:r>
            <a:r>
              <a:rPr lang="en-US" dirty="0" smtClean="0"/>
              <a:t>transcripts before school starts.</a:t>
            </a:r>
          </a:p>
          <a:p>
            <a:r>
              <a:rPr lang="en-US" dirty="0" smtClean="0"/>
              <a:t>The student can create an account and ‘order’ transcripts whenever!</a:t>
            </a:r>
          </a:p>
          <a:p>
            <a:pPr lvl="1"/>
            <a:r>
              <a:rPr lang="en-US" dirty="0" smtClean="0"/>
              <a:t>You will be alerted when Ms. Schaeff sends your transcript.</a:t>
            </a:r>
          </a:p>
          <a:p>
            <a:pPr lvl="1"/>
            <a:r>
              <a:rPr lang="en-US" dirty="0" smtClean="0"/>
              <a:t>You will be able to see when the colleges download your transcript!</a:t>
            </a:r>
          </a:p>
          <a:p>
            <a:r>
              <a:rPr lang="en-US" dirty="0" smtClean="0"/>
              <a:t>SAT/ACT scores are attached to your transcript.</a:t>
            </a:r>
          </a:p>
          <a:p>
            <a:pPr lvl="1"/>
            <a:r>
              <a:rPr lang="en-US" dirty="0" smtClean="0"/>
              <a:t>If applying to a school outside of MI- you must send your scores via Collegeboard.org (SAT) or act.org (ACT)</a:t>
            </a:r>
          </a:p>
          <a:p>
            <a:endParaRPr lang="en-US" dirty="0"/>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Transcripts</a:t>
            </a:r>
            <a:endParaRPr lang="en-US" dirty="0"/>
          </a:p>
        </p:txBody>
      </p:sp>
    </p:spTree>
    <p:extLst>
      <p:ext uri="{BB962C8B-B14F-4D97-AF65-F5344CB8AC3E}">
        <p14:creationId xmlns:p14="http://schemas.microsoft.com/office/powerpoint/2010/main" val="1107385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Guidance Website</a:t>
            </a:r>
            <a:br>
              <a:rPr lang="en-US" dirty="0" smtClean="0"/>
            </a:br>
            <a:r>
              <a:rPr lang="en-US" sz="2000" dirty="0" smtClean="0">
                <a:hlinkClick r:id="rId3"/>
              </a:rPr>
              <a:t>www.holtguidanceandcounseling.weebly.com</a:t>
            </a:r>
            <a:endParaRPr lang="en-US" dirty="0"/>
          </a:p>
        </p:txBody>
      </p:sp>
      <p:sp>
        <p:nvSpPr>
          <p:cNvPr id="4" name="Slide Number Placeholder 3"/>
          <p:cNvSpPr>
            <a:spLocks noGrp="1"/>
          </p:cNvSpPr>
          <p:nvPr>
            <p:ph type="sldNum" sz="quarter" idx="12"/>
          </p:nvPr>
        </p:nvSpPr>
        <p:spPr/>
        <p:txBody>
          <a:bodyPr/>
          <a:lstStyle/>
          <a:p>
            <a:pPr>
              <a:defRPr/>
            </a:pPr>
            <a:fld id="{1DEEC446-F073-44CD-AB9C-F3DB63946E0B}" type="slidenum">
              <a:rPr lang="en-US" smtClean="0"/>
              <a:pPr>
                <a:defRPr/>
              </a:pPr>
              <a:t>26</a:t>
            </a:fld>
            <a:endParaRPr lang="en-US"/>
          </a:p>
        </p:txBody>
      </p:sp>
      <p:pic>
        <p:nvPicPr>
          <p:cNvPr id="5122"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48923" y="1646238"/>
            <a:ext cx="8046154" cy="483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351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lstStyle/>
          <a:p>
            <a:pPr algn="ctr" defTabSz="914400"/>
            <a:r>
              <a:rPr lang="en-US" altLang="en-US" sz="3200">
                <a:solidFill>
                  <a:srgbClr val="FFFFFF"/>
                </a:solidFill>
              </a:rPr>
              <a:t>ACADEMIC CULTURE AT HHS</a:t>
            </a:r>
            <a:endParaRPr lang="en-US" altLang="en-US"/>
          </a:p>
        </p:txBody>
      </p:sp>
      <p:sp>
        <p:nvSpPr>
          <p:cNvPr id="8194" name="Rectangle 2"/>
          <p:cNvSpPr>
            <a:spLocks/>
          </p:cNvSpPr>
          <p:nvPr/>
        </p:nvSpPr>
        <p:spPr bwMode="auto">
          <a:xfrm>
            <a:off x="379413" y="1717675"/>
            <a:ext cx="8237537" cy="4408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marL="273050" indent="-228600">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defTabSz="914400">
              <a:spcBef>
                <a:spcPts val="400"/>
              </a:spcBef>
              <a:buClr>
                <a:srgbClr val="C66951"/>
              </a:buClr>
              <a:buSzPct val="100000"/>
              <a:buFont typeface="Wingdings 2" pitchFamily="18" charset="2"/>
              <a:buChar char="•"/>
            </a:pPr>
            <a:endParaRPr lang="en-US" altLang="en-US" sz="2000">
              <a:solidFill>
                <a:srgbClr val="534949"/>
              </a:solidFill>
            </a:endParaRPr>
          </a:p>
        </p:txBody>
      </p:sp>
      <p:pic>
        <p:nvPicPr>
          <p:cNvPr id="8195" name="Picture 3" descr="ass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6588" y="1631950"/>
            <a:ext cx="7869237" cy="504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7794053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p:txBody>
          <a:bodyPr/>
          <a:lstStyle/>
          <a:p>
            <a:pPr algn="ctr" defTabSz="914400"/>
            <a:r>
              <a:rPr lang="en-US" altLang="en-US" sz="3200">
                <a:solidFill>
                  <a:srgbClr val="FFFFFF"/>
                </a:solidFill>
              </a:rPr>
              <a:t>PROMOTING AN ACADEMIC CULTURE OF SUCCESS</a:t>
            </a:r>
            <a:endParaRPr lang="en-US" altLang="en-US"/>
          </a:p>
        </p:txBody>
      </p:sp>
      <p:sp>
        <p:nvSpPr>
          <p:cNvPr id="9218" name="Rectangle 2"/>
          <p:cNvSpPr>
            <a:spLocks/>
          </p:cNvSpPr>
          <p:nvPr/>
        </p:nvSpPr>
        <p:spPr bwMode="auto">
          <a:xfrm>
            <a:off x="379413" y="1717675"/>
            <a:ext cx="8194675" cy="4686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lvl1pPr marL="349250" indent="-304800">
              <a:defRPr sz="1200">
                <a:solidFill>
                  <a:srgbClr val="000000"/>
                </a:solidFill>
                <a:latin typeface="Helvetica" charset="0"/>
                <a:ea typeface="Helvetica" charset="0"/>
                <a:cs typeface="Helvetica" charset="0"/>
                <a:sym typeface="Helvetica" charset="0"/>
              </a:defRPr>
            </a:lvl1pPr>
            <a:lvl2pPr>
              <a:defRPr sz="1200">
                <a:solidFill>
                  <a:srgbClr val="000000"/>
                </a:solidFill>
                <a:latin typeface="Helvetica" charset="0"/>
                <a:ea typeface="Helvetica" charset="0"/>
                <a:cs typeface="Helvetica" charset="0"/>
                <a:sym typeface="Helvetica" charset="0"/>
              </a:defRPr>
            </a:lvl2pPr>
            <a:lvl3pPr>
              <a:defRPr sz="1200">
                <a:solidFill>
                  <a:srgbClr val="000000"/>
                </a:solidFill>
                <a:latin typeface="Helvetica" charset="0"/>
                <a:ea typeface="Helvetica" charset="0"/>
                <a:cs typeface="Helvetica" charset="0"/>
                <a:sym typeface="Helvetica" charset="0"/>
              </a:defRPr>
            </a:lvl3pPr>
            <a:lvl4pPr>
              <a:defRPr sz="1200">
                <a:solidFill>
                  <a:srgbClr val="000000"/>
                </a:solidFill>
                <a:latin typeface="Helvetica" charset="0"/>
                <a:ea typeface="Helvetica" charset="0"/>
                <a:cs typeface="Helvetica" charset="0"/>
                <a:sym typeface="Helvetica" charset="0"/>
              </a:defRPr>
            </a:lvl4pPr>
            <a:lvl5pPr>
              <a:defRPr sz="1200">
                <a:solidFill>
                  <a:srgbClr val="000000"/>
                </a:solidFill>
                <a:latin typeface="Helvetica" charset="0"/>
                <a:ea typeface="Helvetica" charset="0"/>
                <a:cs typeface="Helvetica" charset="0"/>
                <a:sym typeface="Helvetica" charset="0"/>
              </a:defRPr>
            </a:lvl5pPr>
            <a:lvl6pPr marL="13716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18288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22860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274320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a:lstStyle>
          <a:p>
            <a:pPr defTabSz="914400">
              <a:spcBef>
                <a:spcPts val="400"/>
              </a:spcBef>
              <a:buClr>
                <a:srgbClr val="C66951"/>
              </a:buClr>
              <a:buSzPct val="100000"/>
              <a:buFont typeface="Wingdings 2" pitchFamily="18" charset="2"/>
              <a:buChar char="•"/>
            </a:pPr>
            <a:r>
              <a:rPr lang="en-US" altLang="en-US" sz="2600">
                <a:solidFill>
                  <a:srgbClr val="534949"/>
                </a:solidFill>
              </a:rPr>
              <a:t>Regular attendance is key!  Those that miss more than 10% of classes are less successful (9 days a semester)</a:t>
            </a:r>
          </a:p>
          <a:p>
            <a:pPr defTabSz="914400">
              <a:spcBef>
                <a:spcPts val="400"/>
              </a:spcBef>
              <a:buClr>
                <a:srgbClr val="C66951"/>
              </a:buClr>
              <a:buSzPct val="100000"/>
              <a:buFont typeface="Wingdings 2" pitchFamily="18" charset="2"/>
              <a:buChar char="•"/>
            </a:pPr>
            <a:r>
              <a:rPr lang="en-US" altLang="en-US" sz="2600">
                <a:solidFill>
                  <a:srgbClr val="534949"/>
                </a:solidFill>
              </a:rPr>
              <a:t>Advocate for yourselves. Check Skyward regularly, ask for help, take ownership of your learning, create goals for yourself, and make connections with your learning outside of class.</a:t>
            </a:r>
          </a:p>
          <a:p>
            <a:pPr defTabSz="914400">
              <a:spcBef>
                <a:spcPts val="400"/>
              </a:spcBef>
              <a:buClr>
                <a:srgbClr val="C66951"/>
              </a:buClr>
              <a:buSzPct val="100000"/>
              <a:buFont typeface="Wingdings 2" pitchFamily="18" charset="2"/>
              <a:buChar char="•"/>
            </a:pPr>
            <a:r>
              <a:rPr lang="en-US" altLang="en-US" sz="2600">
                <a:solidFill>
                  <a:srgbClr val="534949"/>
                </a:solidFill>
              </a:rPr>
              <a:t>Come to class with the attitude to learn and participate.</a:t>
            </a:r>
          </a:p>
          <a:p>
            <a:pPr defTabSz="914400">
              <a:spcBef>
                <a:spcPts val="400"/>
              </a:spcBef>
              <a:buClr>
                <a:srgbClr val="C66951"/>
              </a:buClr>
              <a:buSzPct val="100000"/>
              <a:buFont typeface="Wingdings 2" pitchFamily="18" charset="2"/>
              <a:buChar char="•"/>
            </a:pPr>
            <a:r>
              <a:rPr lang="en-US" altLang="en-US" sz="2600">
                <a:solidFill>
                  <a:srgbClr val="534949"/>
                </a:solidFill>
              </a:rPr>
              <a:t>Take rigorous courses that challenge you. </a:t>
            </a:r>
            <a:endParaRPr lang="en-US" altLang="en-US" sz="3200">
              <a:solidFill>
                <a:srgbClr val="FFFFFF"/>
              </a:solidFill>
            </a:endParaRPr>
          </a:p>
        </p:txBody>
      </p:sp>
    </p:spTree>
    <p:extLst>
      <p:ext uri="{BB962C8B-B14F-4D97-AF65-F5344CB8AC3E}">
        <p14:creationId xmlns:p14="http://schemas.microsoft.com/office/powerpoint/2010/main" val="212180386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sz="4000" dirty="0" smtClean="0"/>
          </a:p>
          <a:p>
            <a:r>
              <a:rPr lang="en-US" sz="4000" dirty="0" smtClean="0"/>
              <a:t>11</a:t>
            </a:r>
            <a:r>
              <a:rPr lang="en-US" sz="4000" baseline="30000" dirty="0" smtClean="0"/>
              <a:t>th</a:t>
            </a:r>
            <a:r>
              <a:rPr lang="en-US" sz="4000" dirty="0" smtClean="0"/>
              <a:t> Graders-</a:t>
            </a:r>
          </a:p>
          <a:p>
            <a:pPr lvl="1"/>
            <a:r>
              <a:rPr lang="en-US" sz="3600" dirty="0" smtClean="0"/>
              <a:t>SAT- April 11</a:t>
            </a:r>
            <a:r>
              <a:rPr lang="en-US" sz="3600" baseline="30000" dirty="0" smtClean="0"/>
              <a:t>th</a:t>
            </a:r>
            <a:endParaRPr lang="en-US" sz="3600" dirty="0" smtClean="0"/>
          </a:p>
          <a:p>
            <a:pPr lvl="1"/>
            <a:r>
              <a:rPr lang="en-US" sz="3600" dirty="0" smtClean="0"/>
              <a:t>Work Keys- April 12</a:t>
            </a:r>
            <a:r>
              <a:rPr lang="en-US" sz="3600" baseline="30000" dirty="0" smtClean="0"/>
              <a:t>th</a:t>
            </a:r>
            <a:endParaRPr lang="en-US" sz="3600" dirty="0" smtClean="0"/>
          </a:p>
          <a:p>
            <a:pPr lvl="1"/>
            <a:r>
              <a:rPr lang="en-US" sz="3600" dirty="0" smtClean="0"/>
              <a:t>M-Step- April </a:t>
            </a:r>
            <a:r>
              <a:rPr lang="en-US" sz="2800" dirty="0" smtClean="0"/>
              <a:t>4/13 - 4/14</a:t>
            </a:r>
          </a:p>
          <a:p>
            <a:pPr lvl="1"/>
            <a:endParaRPr lang="en-US" dirty="0"/>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SAT</a:t>
            </a:r>
            <a:endParaRPr lang="en-US" dirty="0"/>
          </a:p>
        </p:txBody>
      </p:sp>
    </p:spTree>
    <p:extLst>
      <p:ext uri="{BB962C8B-B14F-4D97-AF65-F5344CB8AC3E}">
        <p14:creationId xmlns:p14="http://schemas.microsoft.com/office/powerpoint/2010/main" val="628361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Parent Student Academic Resources</a:t>
            </a:r>
            <a:endParaRPr lang="en-US" dirty="0" smtClean="0"/>
          </a:p>
          <a:p>
            <a:r>
              <a:rPr lang="en-US" dirty="0" smtClean="0">
                <a:hlinkClick r:id="rId3"/>
              </a:rPr>
              <a:t>Kahn Academy</a:t>
            </a:r>
            <a:endParaRPr lang="en-US" dirty="0" smtClean="0"/>
          </a:p>
          <a:p>
            <a:r>
              <a:rPr lang="en-US" dirty="0" smtClean="0">
                <a:hlinkClick r:id="rId4"/>
              </a:rPr>
              <a:t>SAT Test Prep Workshop</a:t>
            </a:r>
            <a:endParaRPr lang="en-US" dirty="0" smtClean="0"/>
          </a:p>
          <a:p>
            <a:endParaRPr lang="en-US" dirty="0"/>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Parent Student resources</a:t>
            </a:r>
            <a:endParaRPr lang="en-US" dirty="0"/>
          </a:p>
        </p:txBody>
      </p:sp>
    </p:spTree>
    <p:extLst>
      <p:ext uri="{BB962C8B-B14F-4D97-AF65-F5344CB8AC3E}">
        <p14:creationId xmlns:p14="http://schemas.microsoft.com/office/powerpoint/2010/main" val="2822727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Footer Placeholder 2"/>
          <p:cNvSpPr>
            <a:spLocks noGrp="1"/>
          </p:cNvSpPr>
          <p:nvPr>
            <p:ph type="ftr" sz="quarter" idx="11"/>
          </p:nvPr>
        </p:nvSpPr>
        <p:spPr/>
        <p:txBody>
          <a:bodyPr/>
          <a:lstStyle/>
          <a:p>
            <a:r>
              <a:rPr lang="en-US" smtClean="0"/>
              <a:t>holtguidanceandcounseling.weebly.com</a:t>
            </a:r>
            <a:endParaRPr lang="en-US"/>
          </a:p>
        </p:txBody>
      </p:sp>
      <p:sp>
        <p:nvSpPr>
          <p:cNvPr id="4" name="Title 3"/>
          <p:cNvSpPr>
            <a:spLocks noGrp="1"/>
          </p:cNvSpPr>
          <p:nvPr>
            <p:ph type="title"/>
          </p:nvPr>
        </p:nvSpPr>
        <p:spPr/>
        <p:txBody>
          <a:bodyPr/>
          <a:lstStyle/>
          <a:p>
            <a:r>
              <a:rPr lang="en-US" dirty="0" smtClean="0"/>
              <a:t>Scheduling process</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65098989"/>
              </p:ext>
            </p:extLst>
          </p:nvPr>
        </p:nvGraphicFramePr>
        <p:xfrm>
          <a:off x="0" y="1143000"/>
          <a:ext cx="9036050" cy="6157913"/>
        </p:xfrm>
        <a:graphic>
          <a:graphicData uri="http://schemas.openxmlformats.org/presentationml/2006/ole">
            <mc:AlternateContent xmlns:mc="http://schemas.openxmlformats.org/markup-compatibility/2006">
              <mc:Choice xmlns:v="urn:schemas-microsoft-com:vml" Requires="v">
                <p:oleObj spid="_x0000_s6169" name="Document" r:id="rId4" imgW="9141751" imgH="6511242" progId="Word.Document.12">
                  <p:embed/>
                </p:oleObj>
              </mc:Choice>
              <mc:Fallback>
                <p:oleObj name="Document" r:id="rId4" imgW="9141751" imgH="6511242" progId="Word.Document.12">
                  <p:embed/>
                  <p:pic>
                    <p:nvPicPr>
                      <p:cNvPr id="0" name=""/>
                      <p:cNvPicPr/>
                      <p:nvPr/>
                    </p:nvPicPr>
                    <p:blipFill>
                      <a:blip r:embed="rId5"/>
                      <a:stretch>
                        <a:fillRect/>
                      </a:stretch>
                    </p:blipFill>
                    <p:spPr>
                      <a:xfrm>
                        <a:off x="0" y="1143000"/>
                        <a:ext cx="9036050" cy="615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929003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smtClean="0"/>
              <a:t>2016 and beyond</a:t>
            </a:r>
            <a:br>
              <a:rPr lang="en-US" dirty="0" smtClean="0"/>
            </a:br>
            <a:r>
              <a:rPr lang="en-US" dirty="0" smtClean="0"/>
              <a:t>22 credits needed for Grad</a:t>
            </a:r>
            <a:endParaRPr lang="en-US" dirty="0"/>
          </a:p>
        </p:txBody>
      </p:sp>
      <p:sp>
        <p:nvSpPr>
          <p:cNvPr id="5" name="Footer Placeholder 4"/>
          <p:cNvSpPr>
            <a:spLocks noGrp="1"/>
          </p:cNvSpPr>
          <p:nvPr>
            <p:ph type="ftr" sz="quarter" idx="11"/>
          </p:nvPr>
        </p:nvSpPr>
        <p:spPr/>
        <p:txBody>
          <a:bodyPr/>
          <a:lstStyle/>
          <a:p>
            <a:pPr>
              <a:defRPr/>
            </a:pPr>
            <a:r>
              <a:rPr lang="en-US" dirty="0" smtClean="0">
                <a:solidFill>
                  <a:schemeClr val="tx1"/>
                </a:solidFill>
              </a:rPr>
              <a:t>holtguidanceandcounseling.weebly.com</a:t>
            </a:r>
            <a:endParaRPr lang="en-US" dirty="0">
              <a:solidFill>
                <a:schemeClr val="tx1"/>
              </a:solidFill>
            </a:endParaRPr>
          </a:p>
        </p:txBody>
      </p:sp>
      <p:graphicFrame>
        <p:nvGraphicFramePr>
          <p:cNvPr id="8" name="Content Placeholder 7"/>
          <p:cNvGraphicFramePr>
            <a:graphicFrameLocks noGrp="1"/>
          </p:cNvGraphicFramePr>
          <p:nvPr>
            <p:ph sz="quarter" idx="1"/>
            <p:extLst>
              <p:ext uri="{D42A27DB-BD31-4B8C-83A1-F6EECF244321}">
                <p14:modId xmlns:p14="http://schemas.microsoft.com/office/powerpoint/2010/main" val="1880175752"/>
              </p:ext>
            </p:extLst>
          </p:nvPr>
        </p:nvGraphicFramePr>
        <p:xfrm>
          <a:off x="538956" y="2056947"/>
          <a:ext cx="1589088" cy="3111500"/>
        </p:xfrm>
        <a:graphic>
          <a:graphicData uri="http://schemas.openxmlformats.org/drawingml/2006/table">
            <a:tbl>
              <a:tblPr firstRow="1" bandRow="1">
                <a:tableStyleId>{5C22544A-7EE6-4342-B048-85BDC9FD1C3A}</a:tableStyleId>
              </a:tblPr>
              <a:tblGrid>
                <a:gridCol w="794544">
                  <a:extLst>
                    <a:ext uri="{9D8B030D-6E8A-4147-A177-3AD203B41FA5}">
                      <a16:colId xmlns:a16="http://schemas.microsoft.com/office/drawing/2014/main" val="20000"/>
                    </a:ext>
                  </a:extLst>
                </a:gridCol>
                <a:gridCol w="794544">
                  <a:extLst>
                    <a:ext uri="{9D8B030D-6E8A-4147-A177-3AD203B41FA5}">
                      <a16:colId xmlns:a16="http://schemas.microsoft.com/office/drawing/2014/main" val="20001"/>
                    </a:ext>
                  </a:extLst>
                </a:gridCol>
              </a:tblGrid>
              <a:tr h="444500">
                <a:tc>
                  <a:txBody>
                    <a:bodyPr/>
                    <a:lstStyle/>
                    <a:p>
                      <a:pPr algn="ctr"/>
                      <a:r>
                        <a:rPr lang="en-US" dirty="0" smtClean="0"/>
                        <a:t>1</a:t>
                      </a:r>
                      <a:endParaRPr lang="en-US" dirty="0"/>
                    </a:p>
                  </a:txBody>
                  <a:tcPr marL="91427" marR="91427"/>
                </a:tc>
                <a:tc>
                  <a:txBody>
                    <a:bodyPr/>
                    <a:lstStyle/>
                    <a:p>
                      <a:pPr algn="ctr"/>
                      <a:r>
                        <a:rPr lang="en-US" dirty="0" smtClean="0"/>
                        <a:t>2</a:t>
                      </a:r>
                      <a:endParaRPr lang="en-US" dirty="0"/>
                    </a:p>
                  </a:txBody>
                  <a:tcPr marL="91427" marR="91427"/>
                </a:tc>
                <a:extLst>
                  <a:ext uri="{0D108BD9-81ED-4DB2-BD59-A6C34878D82A}">
                    <a16:rowId xmlns:a16="http://schemas.microsoft.com/office/drawing/2014/main" val="10000"/>
                  </a:ext>
                </a:extLst>
              </a:tr>
              <a:tr h="444500">
                <a:tc>
                  <a:txBody>
                    <a:bodyPr/>
                    <a:lstStyle/>
                    <a:p>
                      <a:r>
                        <a:rPr lang="en-US" sz="1200" dirty="0" err="1" smtClean="0"/>
                        <a:t>Hist</a:t>
                      </a:r>
                      <a:endParaRPr lang="en-US" sz="1200" dirty="0"/>
                    </a:p>
                  </a:txBody>
                  <a:tcPr marL="91427" marR="91427"/>
                </a:tc>
                <a:tc>
                  <a:txBody>
                    <a:bodyPr/>
                    <a:lstStyle/>
                    <a:p>
                      <a:r>
                        <a:rPr lang="en-US" sz="1200" dirty="0" err="1" smtClean="0"/>
                        <a:t>Hist</a:t>
                      </a:r>
                      <a:endParaRPr lang="en-US" sz="1200" dirty="0"/>
                    </a:p>
                  </a:txBody>
                  <a:tcPr marL="91427" marR="91427"/>
                </a:tc>
                <a:extLst>
                  <a:ext uri="{0D108BD9-81ED-4DB2-BD59-A6C34878D82A}">
                    <a16:rowId xmlns:a16="http://schemas.microsoft.com/office/drawing/2014/main" val="10001"/>
                  </a:ext>
                </a:extLst>
              </a:tr>
              <a:tr h="444500">
                <a:tc>
                  <a:txBody>
                    <a:bodyPr/>
                    <a:lstStyle/>
                    <a:p>
                      <a:r>
                        <a:rPr lang="en-US" sz="1200" dirty="0" smtClean="0"/>
                        <a:t>Earth </a:t>
                      </a:r>
                      <a:r>
                        <a:rPr lang="en-US" sz="1200" dirty="0" err="1" smtClean="0"/>
                        <a:t>Sc</a:t>
                      </a:r>
                      <a:endParaRPr lang="en-US" sz="1200" dirty="0"/>
                    </a:p>
                  </a:txBody>
                  <a:tcPr marL="91427" marR="91427"/>
                </a:tc>
                <a:tc>
                  <a:txBody>
                    <a:bodyPr/>
                    <a:lstStyle/>
                    <a:p>
                      <a:r>
                        <a:rPr lang="en-US" sz="1200" dirty="0" smtClean="0"/>
                        <a:t>Earth </a:t>
                      </a:r>
                      <a:r>
                        <a:rPr lang="en-US" sz="1200" dirty="0" err="1" smtClean="0"/>
                        <a:t>Sc</a:t>
                      </a:r>
                      <a:endParaRPr lang="en-US" sz="1200" dirty="0"/>
                    </a:p>
                  </a:txBody>
                  <a:tcPr marL="91427" marR="91427"/>
                </a:tc>
                <a:extLst>
                  <a:ext uri="{0D108BD9-81ED-4DB2-BD59-A6C34878D82A}">
                    <a16:rowId xmlns:a16="http://schemas.microsoft.com/office/drawing/2014/main" val="10002"/>
                  </a:ext>
                </a:extLst>
              </a:tr>
              <a:tr h="444500">
                <a:tc>
                  <a:txBody>
                    <a:bodyPr/>
                    <a:lstStyle/>
                    <a:p>
                      <a:r>
                        <a:rPr lang="en-US" sz="1200" dirty="0" err="1" smtClean="0"/>
                        <a:t>Eng</a:t>
                      </a:r>
                      <a:endParaRPr lang="en-US" sz="1200" dirty="0"/>
                    </a:p>
                  </a:txBody>
                  <a:tcPr marL="91427" marR="91427"/>
                </a:tc>
                <a:tc>
                  <a:txBody>
                    <a:bodyPr/>
                    <a:lstStyle/>
                    <a:p>
                      <a:r>
                        <a:rPr lang="en-US" sz="1200" dirty="0" err="1" smtClean="0"/>
                        <a:t>Eng</a:t>
                      </a:r>
                      <a:endParaRPr lang="en-US" sz="1200" dirty="0"/>
                    </a:p>
                  </a:txBody>
                  <a:tcPr marL="91427" marR="91427"/>
                </a:tc>
                <a:extLst>
                  <a:ext uri="{0D108BD9-81ED-4DB2-BD59-A6C34878D82A}">
                    <a16:rowId xmlns:a16="http://schemas.microsoft.com/office/drawing/2014/main" val="10003"/>
                  </a:ext>
                </a:extLst>
              </a:tr>
              <a:tr h="444500">
                <a:tc>
                  <a:txBody>
                    <a:bodyPr/>
                    <a:lstStyle/>
                    <a:p>
                      <a:r>
                        <a:rPr lang="en-US" sz="1200" dirty="0" err="1" smtClean="0"/>
                        <a:t>Geom</a:t>
                      </a:r>
                      <a:endParaRPr lang="en-US" sz="1200" dirty="0"/>
                    </a:p>
                  </a:txBody>
                  <a:tcPr marL="91427" marR="91427"/>
                </a:tc>
                <a:tc>
                  <a:txBody>
                    <a:bodyPr/>
                    <a:lstStyle/>
                    <a:p>
                      <a:r>
                        <a:rPr lang="en-US" sz="1200" dirty="0" err="1" smtClean="0"/>
                        <a:t>Geom</a:t>
                      </a:r>
                      <a:endParaRPr lang="en-US" sz="1200" dirty="0"/>
                    </a:p>
                  </a:txBody>
                  <a:tcPr marL="91427" marR="91427"/>
                </a:tc>
                <a:extLst>
                  <a:ext uri="{0D108BD9-81ED-4DB2-BD59-A6C34878D82A}">
                    <a16:rowId xmlns:a16="http://schemas.microsoft.com/office/drawing/2014/main" val="10004"/>
                  </a:ext>
                </a:extLst>
              </a:tr>
              <a:tr h="444500">
                <a:tc>
                  <a:txBody>
                    <a:bodyPr/>
                    <a:lstStyle/>
                    <a:p>
                      <a:endParaRPr lang="en-US" sz="1200" dirty="0">
                        <a:solidFill>
                          <a:srgbClr val="FF0000"/>
                        </a:solidFill>
                      </a:endParaRPr>
                    </a:p>
                  </a:txBody>
                  <a:tcPr marL="91427" marR="91427"/>
                </a:tc>
                <a:tc>
                  <a:txBody>
                    <a:bodyPr/>
                    <a:lstStyle/>
                    <a:p>
                      <a:endParaRPr lang="en-US" sz="1200" dirty="0"/>
                    </a:p>
                  </a:txBody>
                  <a:tcPr marL="91427" marR="91427"/>
                </a:tc>
                <a:extLst>
                  <a:ext uri="{0D108BD9-81ED-4DB2-BD59-A6C34878D82A}">
                    <a16:rowId xmlns:a16="http://schemas.microsoft.com/office/drawing/2014/main" val="10005"/>
                  </a:ext>
                </a:extLst>
              </a:tr>
              <a:tr h="444500">
                <a:tc>
                  <a:txBody>
                    <a:bodyPr/>
                    <a:lstStyle/>
                    <a:p>
                      <a:endParaRPr lang="en-US" sz="1200" dirty="0">
                        <a:solidFill>
                          <a:schemeClr val="accent4">
                            <a:lumMod val="75000"/>
                          </a:schemeClr>
                        </a:solidFill>
                      </a:endParaRPr>
                    </a:p>
                  </a:txBody>
                  <a:tcPr marL="91427" marR="91427"/>
                </a:tc>
                <a:tc>
                  <a:txBody>
                    <a:bodyPr/>
                    <a:lstStyle/>
                    <a:p>
                      <a:endParaRPr lang="en-US" sz="1200" dirty="0"/>
                    </a:p>
                  </a:txBody>
                  <a:tcPr marL="91427" marR="91427"/>
                </a:tc>
                <a:extLst>
                  <a:ext uri="{0D108BD9-81ED-4DB2-BD59-A6C34878D82A}">
                    <a16:rowId xmlns:a16="http://schemas.microsoft.com/office/drawing/2014/main" val="10006"/>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00971915"/>
              </p:ext>
            </p:extLst>
          </p:nvPr>
        </p:nvGraphicFramePr>
        <p:xfrm>
          <a:off x="2438400" y="2057400"/>
          <a:ext cx="1676400" cy="3581403"/>
        </p:xfrm>
        <a:graphic>
          <a:graphicData uri="http://schemas.openxmlformats.org/drawingml/2006/table">
            <a:tbl>
              <a:tblPr firstRow="1" bandRow="1">
                <a:tableStyleId>{5C22544A-7EE6-4342-B048-85BDC9FD1C3A}</a:tableStyleId>
              </a:tblPr>
              <a:tblGrid>
                <a:gridCol w="697563">
                  <a:extLst>
                    <a:ext uri="{9D8B030D-6E8A-4147-A177-3AD203B41FA5}">
                      <a16:colId xmlns:a16="http://schemas.microsoft.com/office/drawing/2014/main" val="20000"/>
                    </a:ext>
                  </a:extLst>
                </a:gridCol>
                <a:gridCol w="978837">
                  <a:extLst>
                    <a:ext uri="{9D8B030D-6E8A-4147-A177-3AD203B41FA5}">
                      <a16:colId xmlns:a16="http://schemas.microsoft.com/office/drawing/2014/main" val="20001"/>
                    </a:ext>
                  </a:extLst>
                </a:gridCol>
              </a:tblGrid>
              <a:tr h="511629">
                <a:tc>
                  <a:txBody>
                    <a:bodyPr/>
                    <a:lstStyle/>
                    <a:p>
                      <a:pPr algn="ctr"/>
                      <a:r>
                        <a:rPr lang="en-US" sz="1800" dirty="0" smtClean="0"/>
                        <a:t>1</a:t>
                      </a:r>
                      <a:endParaRPr lang="en-US" sz="1800" dirty="0"/>
                    </a:p>
                  </a:txBody>
                  <a:tcPr/>
                </a:tc>
                <a:tc>
                  <a:txBody>
                    <a:bodyPr/>
                    <a:lstStyle/>
                    <a:p>
                      <a:pPr algn="ctr"/>
                      <a:r>
                        <a:rPr lang="en-US" sz="1800" dirty="0" smtClean="0"/>
                        <a:t>2</a:t>
                      </a:r>
                      <a:endParaRPr lang="en-US" sz="1800" dirty="0"/>
                    </a:p>
                  </a:txBody>
                  <a:tcPr/>
                </a:tc>
                <a:extLst>
                  <a:ext uri="{0D108BD9-81ED-4DB2-BD59-A6C34878D82A}">
                    <a16:rowId xmlns:a16="http://schemas.microsoft.com/office/drawing/2014/main" val="10000"/>
                  </a:ext>
                </a:extLst>
              </a:tr>
              <a:tr h="511629">
                <a:tc>
                  <a:txBody>
                    <a:bodyPr/>
                    <a:lstStyle/>
                    <a:p>
                      <a:r>
                        <a:rPr lang="en-US" sz="1400" dirty="0" err="1" smtClean="0"/>
                        <a:t>Alg</a:t>
                      </a:r>
                      <a:r>
                        <a:rPr lang="en-US" sz="1400" dirty="0" smtClean="0"/>
                        <a:t> I</a:t>
                      </a:r>
                      <a:endParaRPr lang="en-US" sz="1400" dirty="0"/>
                    </a:p>
                  </a:txBody>
                  <a:tcPr/>
                </a:tc>
                <a:tc>
                  <a:txBody>
                    <a:bodyPr/>
                    <a:lstStyle/>
                    <a:p>
                      <a:r>
                        <a:rPr lang="en-US" sz="1400" dirty="0" err="1" smtClean="0"/>
                        <a:t>Alg</a:t>
                      </a:r>
                      <a:r>
                        <a:rPr lang="en-US" sz="1400" dirty="0" smtClean="0"/>
                        <a:t> I</a:t>
                      </a:r>
                      <a:endParaRPr lang="en-US" sz="1400" dirty="0"/>
                    </a:p>
                  </a:txBody>
                  <a:tcPr/>
                </a:tc>
                <a:extLst>
                  <a:ext uri="{0D108BD9-81ED-4DB2-BD59-A6C34878D82A}">
                    <a16:rowId xmlns:a16="http://schemas.microsoft.com/office/drawing/2014/main" val="10001"/>
                  </a:ext>
                </a:extLst>
              </a:tr>
              <a:tr h="511629">
                <a:tc>
                  <a:txBody>
                    <a:bodyPr/>
                    <a:lstStyle/>
                    <a:p>
                      <a:r>
                        <a:rPr lang="en-US" sz="1400" dirty="0" smtClean="0"/>
                        <a:t>W.H.</a:t>
                      </a:r>
                      <a:endParaRPr lang="en-US" sz="1400" dirty="0"/>
                    </a:p>
                  </a:txBody>
                  <a:tcPr/>
                </a:tc>
                <a:tc>
                  <a:txBody>
                    <a:bodyPr/>
                    <a:lstStyle/>
                    <a:p>
                      <a:r>
                        <a:rPr lang="en-US" sz="1400" dirty="0" smtClean="0"/>
                        <a:t>W.H.</a:t>
                      </a:r>
                      <a:endParaRPr lang="en-US" sz="1400" dirty="0"/>
                    </a:p>
                  </a:txBody>
                  <a:tcPr/>
                </a:tc>
                <a:extLst>
                  <a:ext uri="{0D108BD9-81ED-4DB2-BD59-A6C34878D82A}">
                    <a16:rowId xmlns:a16="http://schemas.microsoft.com/office/drawing/2014/main" val="10002"/>
                  </a:ext>
                </a:extLst>
              </a:tr>
              <a:tr h="511629">
                <a:tc>
                  <a:txBody>
                    <a:bodyPr/>
                    <a:lstStyle/>
                    <a:p>
                      <a:r>
                        <a:rPr lang="en-US" sz="1400" dirty="0" smtClean="0"/>
                        <a:t>Bio</a:t>
                      </a:r>
                      <a:endParaRPr lang="en-US" sz="1400" dirty="0"/>
                    </a:p>
                  </a:txBody>
                  <a:tcPr/>
                </a:tc>
                <a:tc>
                  <a:txBody>
                    <a:bodyPr/>
                    <a:lstStyle/>
                    <a:p>
                      <a:r>
                        <a:rPr lang="en-US" sz="1400" dirty="0" smtClean="0"/>
                        <a:t>Bio</a:t>
                      </a:r>
                      <a:endParaRPr lang="en-US" sz="1400" dirty="0"/>
                    </a:p>
                  </a:txBody>
                  <a:tcPr/>
                </a:tc>
                <a:extLst>
                  <a:ext uri="{0D108BD9-81ED-4DB2-BD59-A6C34878D82A}">
                    <a16:rowId xmlns:a16="http://schemas.microsoft.com/office/drawing/2014/main" val="10003"/>
                  </a:ext>
                </a:extLst>
              </a:tr>
              <a:tr h="511629">
                <a:tc>
                  <a:txBody>
                    <a:bodyPr/>
                    <a:lstStyle/>
                    <a:p>
                      <a:r>
                        <a:rPr lang="en-US" sz="1400" dirty="0" err="1" smtClean="0"/>
                        <a:t>Eng</a:t>
                      </a:r>
                      <a:r>
                        <a:rPr lang="en-US" sz="1400" dirty="0" smtClean="0"/>
                        <a:t> </a:t>
                      </a:r>
                      <a:endParaRPr lang="en-US" sz="1400" dirty="0"/>
                    </a:p>
                  </a:txBody>
                  <a:tcPr/>
                </a:tc>
                <a:tc>
                  <a:txBody>
                    <a:bodyPr/>
                    <a:lstStyle/>
                    <a:p>
                      <a:r>
                        <a:rPr lang="en-US" sz="1400" dirty="0" err="1" smtClean="0"/>
                        <a:t>Eng</a:t>
                      </a:r>
                      <a:endParaRPr lang="en-US" sz="1400" dirty="0"/>
                    </a:p>
                  </a:txBody>
                  <a:tcPr/>
                </a:tc>
                <a:extLst>
                  <a:ext uri="{0D108BD9-81ED-4DB2-BD59-A6C34878D82A}">
                    <a16:rowId xmlns:a16="http://schemas.microsoft.com/office/drawing/2014/main" val="10004"/>
                  </a:ext>
                </a:extLst>
              </a:tr>
              <a:tr h="511629">
                <a:tc>
                  <a:txBody>
                    <a:bodyPr/>
                    <a:lstStyle/>
                    <a:p>
                      <a:endParaRPr lang="en-US" sz="1400" dirty="0">
                        <a:solidFill>
                          <a:srgbClr val="FF0000"/>
                        </a:solidFill>
                      </a:endParaRPr>
                    </a:p>
                  </a:txBody>
                  <a:tcPr/>
                </a:tc>
                <a:tc>
                  <a:txBody>
                    <a:bodyPr/>
                    <a:lstStyle/>
                    <a:p>
                      <a:endParaRPr lang="en-US" sz="1400" dirty="0">
                        <a:solidFill>
                          <a:srgbClr val="FF0000"/>
                        </a:solidFill>
                      </a:endParaRPr>
                    </a:p>
                  </a:txBody>
                  <a:tcPr/>
                </a:tc>
                <a:extLst>
                  <a:ext uri="{0D108BD9-81ED-4DB2-BD59-A6C34878D82A}">
                    <a16:rowId xmlns:a16="http://schemas.microsoft.com/office/drawing/2014/main" val="10005"/>
                  </a:ext>
                </a:extLst>
              </a:tr>
              <a:tr h="511629">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6"/>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279667651"/>
              </p:ext>
            </p:extLst>
          </p:nvPr>
        </p:nvGraphicFramePr>
        <p:xfrm>
          <a:off x="7010400" y="2089148"/>
          <a:ext cx="1981200" cy="3603628"/>
        </p:xfrm>
        <a:graphic>
          <a:graphicData uri="http://schemas.openxmlformats.org/drawingml/2006/table">
            <a:tbl>
              <a:tblPr firstRow="1" bandRow="1">
                <a:tableStyleId>{5C22544A-7EE6-4342-B048-85BDC9FD1C3A}</a:tableStyleId>
              </a:tblPr>
              <a:tblGrid>
                <a:gridCol w="990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tblGrid>
              <a:tr h="514804">
                <a:tc>
                  <a:txBody>
                    <a:bodyPr/>
                    <a:lstStyle/>
                    <a:p>
                      <a:pPr algn="ctr"/>
                      <a:r>
                        <a:rPr lang="en-US" sz="1800" dirty="0" smtClean="0"/>
                        <a:t>1</a:t>
                      </a:r>
                      <a:endParaRPr lang="en-US" sz="1800" dirty="0"/>
                    </a:p>
                  </a:txBody>
                  <a:tcPr marT="45716" marB="45716"/>
                </a:tc>
                <a:tc>
                  <a:txBody>
                    <a:bodyPr/>
                    <a:lstStyle/>
                    <a:p>
                      <a:pPr algn="ctr"/>
                      <a:r>
                        <a:rPr lang="en-US" sz="1800" dirty="0" smtClean="0"/>
                        <a:t>2</a:t>
                      </a:r>
                      <a:endParaRPr lang="en-US" sz="1800" dirty="0"/>
                    </a:p>
                  </a:txBody>
                  <a:tcPr marT="45716" marB="45716"/>
                </a:tc>
                <a:extLst>
                  <a:ext uri="{0D108BD9-81ED-4DB2-BD59-A6C34878D82A}">
                    <a16:rowId xmlns:a16="http://schemas.microsoft.com/office/drawing/2014/main" val="10000"/>
                  </a:ext>
                </a:extLst>
              </a:tr>
              <a:tr h="514804">
                <a:tc>
                  <a:txBody>
                    <a:bodyPr/>
                    <a:lstStyle/>
                    <a:p>
                      <a:r>
                        <a:rPr lang="en-US" sz="1600" dirty="0" smtClean="0"/>
                        <a:t>M.R</a:t>
                      </a:r>
                      <a:endParaRPr lang="en-US" sz="1600" dirty="0"/>
                    </a:p>
                  </a:txBody>
                  <a:tcPr marT="45712" marB="45712"/>
                </a:tc>
                <a:tc>
                  <a:txBody>
                    <a:bodyPr/>
                    <a:lstStyle/>
                    <a:p>
                      <a:r>
                        <a:rPr lang="en-US" sz="1600" dirty="0" err="1" smtClean="0"/>
                        <a:t>Eng</a:t>
                      </a:r>
                      <a:r>
                        <a:rPr lang="en-US" sz="1600" dirty="0" smtClean="0"/>
                        <a:t> </a:t>
                      </a:r>
                      <a:r>
                        <a:rPr lang="en-US" sz="1600" dirty="0" err="1" smtClean="0"/>
                        <a:t>Rel</a:t>
                      </a:r>
                      <a:endParaRPr lang="en-US" sz="1600" dirty="0"/>
                    </a:p>
                  </a:txBody>
                  <a:tcPr marT="45712" marB="45712"/>
                </a:tc>
                <a:extLst>
                  <a:ext uri="{0D108BD9-81ED-4DB2-BD59-A6C34878D82A}">
                    <a16:rowId xmlns:a16="http://schemas.microsoft.com/office/drawing/2014/main" val="10001"/>
                  </a:ext>
                </a:extLst>
              </a:tr>
              <a:tr h="514804">
                <a:tc>
                  <a:txBody>
                    <a:bodyPr/>
                    <a:lstStyle/>
                    <a:p>
                      <a:r>
                        <a:rPr lang="en-US" sz="1600" dirty="0" smtClean="0"/>
                        <a:t>Econ</a:t>
                      </a:r>
                      <a:endParaRPr lang="en-US" sz="1600" dirty="0"/>
                    </a:p>
                  </a:txBody>
                  <a:tcPr marT="45712" marB="45712"/>
                </a:tc>
                <a:tc>
                  <a:txBody>
                    <a:bodyPr/>
                    <a:lstStyle/>
                    <a:p>
                      <a:endParaRPr lang="en-US" sz="1600" dirty="0"/>
                    </a:p>
                  </a:txBody>
                  <a:tcPr marT="45712" marB="45712"/>
                </a:tc>
                <a:extLst>
                  <a:ext uri="{0D108BD9-81ED-4DB2-BD59-A6C34878D82A}">
                    <a16:rowId xmlns:a16="http://schemas.microsoft.com/office/drawing/2014/main" val="10002"/>
                  </a:ext>
                </a:extLst>
              </a:tr>
              <a:tr h="514804">
                <a:tc>
                  <a:txBody>
                    <a:bodyPr/>
                    <a:lstStyle/>
                    <a:p>
                      <a:endParaRPr lang="en-US" sz="1600" dirty="0">
                        <a:solidFill>
                          <a:srgbClr val="FF0000"/>
                        </a:solidFill>
                      </a:endParaRPr>
                    </a:p>
                  </a:txBody>
                  <a:tcPr marT="45716" marB="45716"/>
                </a:tc>
                <a:tc>
                  <a:txBody>
                    <a:bodyPr/>
                    <a:lstStyle/>
                    <a:p>
                      <a:endParaRPr lang="en-US" sz="1600" dirty="0">
                        <a:solidFill>
                          <a:srgbClr val="FF0000"/>
                        </a:solidFill>
                      </a:endParaRPr>
                    </a:p>
                  </a:txBody>
                  <a:tcPr marT="45716" marB="45716"/>
                </a:tc>
                <a:extLst>
                  <a:ext uri="{0D108BD9-81ED-4DB2-BD59-A6C34878D82A}">
                    <a16:rowId xmlns:a16="http://schemas.microsoft.com/office/drawing/2014/main" val="10003"/>
                  </a:ext>
                </a:extLst>
              </a:tr>
              <a:tr h="514804">
                <a:tc>
                  <a:txBody>
                    <a:bodyPr/>
                    <a:lstStyle/>
                    <a:p>
                      <a:endParaRPr lang="en-US" sz="1600"/>
                    </a:p>
                  </a:txBody>
                  <a:tcPr marT="45716" marB="45716"/>
                </a:tc>
                <a:tc>
                  <a:txBody>
                    <a:bodyPr/>
                    <a:lstStyle/>
                    <a:p>
                      <a:endParaRPr lang="en-US" sz="1600"/>
                    </a:p>
                  </a:txBody>
                  <a:tcPr marT="45716" marB="45716"/>
                </a:tc>
                <a:extLst>
                  <a:ext uri="{0D108BD9-81ED-4DB2-BD59-A6C34878D82A}">
                    <a16:rowId xmlns:a16="http://schemas.microsoft.com/office/drawing/2014/main" val="10004"/>
                  </a:ext>
                </a:extLst>
              </a:tr>
              <a:tr h="514804">
                <a:tc>
                  <a:txBody>
                    <a:bodyPr/>
                    <a:lstStyle/>
                    <a:p>
                      <a:endParaRPr lang="en-US" sz="1600" dirty="0"/>
                    </a:p>
                  </a:txBody>
                  <a:tcPr marT="45716" marB="45716"/>
                </a:tc>
                <a:tc>
                  <a:txBody>
                    <a:bodyPr/>
                    <a:lstStyle/>
                    <a:p>
                      <a:endParaRPr lang="en-US" sz="1600"/>
                    </a:p>
                  </a:txBody>
                  <a:tcPr marT="45716" marB="45716"/>
                </a:tc>
                <a:extLst>
                  <a:ext uri="{0D108BD9-81ED-4DB2-BD59-A6C34878D82A}">
                    <a16:rowId xmlns:a16="http://schemas.microsoft.com/office/drawing/2014/main" val="10005"/>
                  </a:ext>
                </a:extLst>
              </a:tr>
              <a:tr h="514804">
                <a:tc>
                  <a:txBody>
                    <a:bodyPr/>
                    <a:lstStyle/>
                    <a:p>
                      <a:endParaRPr lang="en-US" sz="1600"/>
                    </a:p>
                  </a:txBody>
                  <a:tcPr marT="45716" marB="45716"/>
                </a:tc>
                <a:tc>
                  <a:txBody>
                    <a:bodyPr/>
                    <a:lstStyle/>
                    <a:p>
                      <a:endParaRPr lang="en-US" sz="1600" dirty="0"/>
                    </a:p>
                  </a:txBody>
                  <a:tcPr marT="45716" marB="45716"/>
                </a:tc>
                <a:extLst>
                  <a:ext uri="{0D108BD9-81ED-4DB2-BD59-A6C34878D82A}">
                    <a16:rowId xmlns:a16="http://schemas.microsoft.com/office/drawing/2014/main" val="10006"/>
                  </a:ext>
                </a:extLst>
              </a:tr>
            </a:tbl>
          </a:graphicData>
        </a:graphic>
      </p:graphicFrame>
      <p:sp>
        <p:nvSpPr>
          <p:cNvPr id="7247" name="TextBox 11"/>
          <p:cNvSpPr txBox="1">
            <a:spLocks noChangeArrowheads="1"/>
          </p:cNvSpPr>
          <p:nvPr/>
        </p:nvSpPr>
        <p:spPr bwMode="auto">
          <a:xfrm>
            <a:off x="762000" y="1665288"/>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9</a:t>
            </a:r>
          </a:p>
        </p:txBody>
      </p:sp>
      <p:sp>
        <p:nvSpPr>
          <p:cNvPr id="7248" name="TextBox 12"/>
          <p:cNvSpPr txBox="1">
            <a:spLocks noChangeArrowheads="1"/>
          </p:cNvSpPr>
          <p:nvPr/>
        </p:nvSpPr>
        <p:spPr bwMode="auto">
          <a:xfrm>
            <a:off x="2819400" y="1633312"/>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10</a:t>
            </a:r>
          </a:p>
        </p:txBody>
      </p:sp>
      <p:sp>
        <p:nvSpPr>
          <p:cNvPr id="7249" name="TextBox 13"/>
          <p:cNvSpPr txBox="1">
            <a:spLocks noChangeArrowheads="1"/>
          </p:cNvSpPr>
          <p:nvPr/>
        </p:nvSpPr>
        <p:spPr bwMode="auto">
          <a:xfrm>
            <a:off x="7543800" y="1665288"/>
            <a:ext cx="1143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12</a:t>
            </a:r>
          </a:p>
        </p:txBody>
      </p:sp>
      <p:sp>
        <p:nvSpPr>
          <p:cNvPr id="7250" name="TextBox 15"/>
          <p:cNvSpPr txBox="1">
            <a:spLocks noChangeArrowheads="1"/>
          </p:cNvSpPr>
          <p:nvPr/>
        </p:nvSpPr>
        <p:spPr bwMode="auto">
          <a:xfrm>
            <a:off x="5138057" y="1620838"/>
            <a:ext cx="114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dirty="0"/>
              <a:t>11</a:t>
            </a:r>
          </a:p>
        </p:txBody>
      </p:sp>
      <p:sp>
        <p:nvSpPr>
          <p:cNvPr id="7251" name="TextBox 16"/>
          <p:cNvSpPr txBox="1">
            <a:spLocks noChangeArrowheads="1"/>
          </p:cNvSpPr>
          <p:nvPr/>
        </p:nvSpPr>
        <p:spPr bwMode="auto">
          <a:xfrm>
            <a:off x="381000" y="5715000"/>
            <a:ext cx="632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Need two years of a Language (2016 +)</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3725983789"/>
              </p:ext>
            </p:extLst>
          </p:nvPr>
        </p:nvGraphicFramePr>
        <p:xfrm>
          <a:off x="4457700" y="2046289"/>
          <a:ext cx="2438400" cy="3668711"/>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tblGrid>
              <a:tr h="514919">
                <a:tc>
                  <a:txBody>
                    <a:bodyPr/>
                    <a:lstStyle/>
                    <a:p>
                      <a:pPr algn="ctr"/>
                      <a:r>
                        <a:rPr lang="en-US" sz="1800" dirty="0" smtClean="0"/>
                        <a:t>1</a:t>
                      </a:r>
                      <a:endParaRPr lang="en-US" sz="1800" dirty="0"/>
                    </a:p>
                  </a:txBody>
                  <a:tcPr marT="45726" marB="45726"/>
                </a:tc>
                <a:tc>
                  <a:txBody>
                    <a:bodyPr/>
                    <a:lstStyle/>
                    <a:p>
                      <a:pPr algn="ctr"/>
                      <a:r>
                        <a:rPr lang="en-US" sz="1800" dirty="0" smtClean="0"/>
                        <a:t>2</a:t>
                      </a:r>
                      <a:endParaRPr lang="en-US" sz="1800" dirty="0"/>
                    </a:p>
                  </a:txBody>
                  <a:tcPr marT="45726" marB="45726"/>
                </a:tc>
                <a:extLst>
                  <a:ext uri="{0D108BD9-81ED-4DB2-BD59-A6C34878D82A}">
                    <a16:rowId xmlns:a16="http://schemas.microsoft.com/office/drawing/2014/main" val="10000"/>
                  </a:ext>
                </a:extLst>
              </a:tr>
              <a:tr h="514919">
                <a:tc>
                  <a:txBody>
                    <a:bodyPr/>
                    <a:lstStyle/>
                    <a:p>
                      <a:r>
                        <a:rPr lang="en-US" sz="1600" dirty="0" err="1" smtClean="0"/>
                        <a:t>Eng</a:t>
                      </a:r>
                      <a:r>
                        <a:rPr lang="en-US" sz="1600" dirty="0" smtClean="0"/>
                        <a:t> 11</a:t>
                      </a:r>
                      <a:endParaRPr lang="en-US" sz="1600" dirty="0"/>
                    </a:p>
                  </a:txBody>
                  <a:tcPr marT="45726" marB="45726"/>
                </a:tc>
                <a:tc>
                  <a:txBody>
                    <a:bodyPr/>
                    <a:lstStyle/>
                    <a:p>
                      <a:r>
                        <a:rPr lang="en-US" sz="1600" dirty="0" err="1" smtClean="0"/>
                        <a:t>Eng</a:t>
                      </a:r>
                      <a:r>
                        <a:rPr lang="en-US" sz="1600" dirty="0" smtClean="0"/>
                        <a:t> 11</a:t>
                      </a:r>
                    </a:p>
                  </a:txBody>
                  <a:tcPr marT="45726" marB="45726"/>
                </a:tc>
                <a:extLst>
                  <a:ext uri="{0D108BD9-81ED-4DB2-BD59-A6C34878D82A}">
                    <a16:rowId xmlns:a16="http://schemas.microsoft.com/office/drawing/2014/main" val="10001"/>
                  </a:ext>
                </a:extLst>
              </a:tr>
              <a:tr h="514919">
                <a:tc>
                  <a:txBody>
                    <a:bodyPr/>
                    <a:lstStyle/>
                    <a:p>
                      <a:r>
                        <a:rPr lang="en-US" sz="1600" dirty="0" err="1" smtClean="0"/>
                        <a:t>Alg</a:t>
                      </a:r>
                      <a:r>
                        <a:rPr lang="en-US" sz="1600" dirty="0" smtClean="0"/>
                        <a:t> II</a:t>
                      </a:r>
                      <a:endParaRPr lang="en-US" sz="1600" dirty="0"/>
                    </a:p>
                  </a:txBody>
                  <a:tcPr marT="45726" marB="45726"/>
                </a:tc>
                <a:tc>
                  <a:txBody>
                    <a:bodyPr/>
                    <a:lstStyle/>
                    <a:p>
                      <a:r>
                        <a:rPr lang="en-US" sz="1600" dirty="0" err="1" smtClean="0"/>
                        <a:t>Alg</a:t>
                      </a:r>
                      <a:r>
                        <a:rPr lang="en-US" sz="1600" dirty="0" smtClean="0"/>
                        <a:t> II</a:t>
                      </a:r>
                      <a:endParaRPr lang="en-US" sz="1600" dirty="0"/>
                    </a:p>
                  </a:txBody>
                  <a:tcPr marT="45726" marB="45726"/>
                </a:tc>
                <a:extLst>
                  <a:ext uri="{0D108BD9-81ED-4DB2-BD59-A6C34878D82A}">
                    <a16:rowId xmlns:a16="http://schemas.microsoft.com/office/drawing/2014/main" val="10002"/>
                  </a:ext>
                </a:extLst>
              </a:tr>
              <a:tr h="514919">
                <a:tc>
                  <a:txBody>
                    <a:bodyPr/>
                    <a:lstStyle/>
                    <a:p>
                      <a:r>
                        <a:rPr lang="en-US" sz="1600" dirty="0" err="1" smtClean="0"/>
                        <a:t>Gov</a:t>
                      </a:r>
                      <a:endParaRPr lang="en-US" sz="1600" dirty="0" smtClean="0"/>
                    </a:p>
                  </a:txBody>
                  <a:tcPr marT="45726" marB="45726"/>
                </a:tc>
                <a:tc>
                  <a:txBody>
                    <a:bodyPr/>
                    <a:lstStyle/>
                    <a:p>
                      <a:endParaRPr lang="en-US" sz="1600" dirty="0">
                        <a:solidFill>
                          <a:srgbClr val="FF0000"/>
                        </a:solidFill>
                      </a:endParaRPr>
                    </a:p>
                  </a:txBody>
                  <a:tcPr marT="45726" marB="45726"/>
                </a:tc>
                <a:extLst>
                  <a:ext uri="{0D108BD9-81ED-4DB2-BD59-A6C34878D82A}">
                    <a16:rowId xmlns:a16="http://schemas.microsoft.com/office/drawing/2014/main" val="10003"/>
                  </a:ext>
                </a:extLst>
              </a:tr>
              <a:tr h="579197">
                <a:tc>
                  <a:txBody>
                    <a:bodyPr/>
                    <a:lstStyle/>
                    <a:p>
                      <a:r>
                        <a:rPr lang="en-US" sz="1600" dirty="0" smtClean="0"/>
                        <a:t>Chemistry/</a:t>
                      </a:r>
                      <a:r>
                        <a:rPr lang="en-US" sz="1600" dirty="0" err="1" smtClean="0"/>
                        <a:t>Phys</a:t>
                      </a:r>
                      <a:endParaRPr lang="en-US" sz="1600" dirty="0"/>
                    </a:p>
                  </a:txBody>
                  <a:tcPr marT="45726" marB="45726"/>
                </a:tc>
                <a:tc>
                  <a:txBody>
                    <a:bodyPr/>
                    <a:lstStyle/>
                    <a:p>
                      <a:r>
                        <a:rPr lang="en-US" sz="1600" dirty="0" smtClean="0"/>
                        <a:t>Chemistry/</a:t>
                      </a:r>
                      <a:r>
                        <a:rPr lang="en-US" sz="1600" dirty="0" err="1" smtClean="0"/>
                        <a:t>Phys</a:t>
                      </a:r>
                      <a:endParaRPr lang="en-US" sz="1600" dirty="0"/>
                    </a:p>
                  </a:txBody>
                  <a:tcPr marT="45726" marB="45726"/>
                </a:tc>
                <a:extLst>
                  <a:ext uri="{0D108BD9-81ED-4DB2-BD59-A6C34878D82A}">
                    <a16:rowId xmlns:a16="http://schemas.microsoft.com/office/drawing/2014/main" val="10004"/>
                  </a:ext>
                </a:extLst>
              </a:tr>
              <a:tr h="514919">
                <a:tc>
                  <a:txBody>
                    <a:bodyPr/>
                    <a:lstStyle/>
                    <a:p>
                      <a:endParaRPr lang="en-US" sz="1600" dirty="0">
                        <a:solidFill>
                          <a:srgbClr val="FF0000"/>
                        </a:solidFill>
                      </a:endParaRPr>
                    </a:p>
                  </a:txBody>
                  <a:tcPr marT="45726" marB="45726"/>
                </a:tc>
                <a:tc>
                  <a:txBody>
                    <a:bodyPr/>
                    <a:lstStyle/>
                    <a:p>
                      <a:endParaRPr lang="en-US" sz="1600" dirty="0">
                        <a:solidFill>
                          <a:srgbClr val="FF0000"/>
                        </a:solidFill>
                      </a:endParaRPr>
                    </a:p>
                  </a:txBody>
                  <a:tcPr marT="45726" marB="45726"/>
                </a:tc>
                <a:extLst>
                  <a:ext uri="{0D108BD9-81ED-4DB2-BD59-A6C34878D82A}">
                    <a16:rowId xmlns:a16="http://schemas.microsoft.com/office/drawing/2014/main" val="10005"/>
                  </a:ext>
                </a:extLst>
              </a:tr>
              <a:tr h="514919">
                <a:tc>
                  <a:txBody>
                    <a:bodyPr/>
                    <a:lstStyle/>
                    <a:p>
                      <a:endParaRPr lang="en-US" sz="1600" dirty="0"/>
                    </a:p>
                  </a:txBody>
                  <a:tcPr marT="45726" marB="45726"/>
                </a:tc>
                <a:tc>
                  <a:txBody>
                    <a:bodyPr/>
                    <a:lstStyle/>
                    <a:p>
                      <a:endParaRPr lang="en-US" sz="1600" dirty="0"/>
                    </a:p>
                  </a:txBody>
                  <a:tcPr marT="45726" marB="45726"/>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889296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smtClean="0"/>
          </a:p>
          <a:p>
            <a:pPr marL="45720" indent="0">
              <a:buNone/>
            </a:pPr>
            <a:endParaRPr lang="en-US" dirty="0" smtClean="0"/>
          </a:p>
          <a:p>
            <a:r>
              <a:rPr lang="en-US" dirty="0" smtClean="0"/>
              <a:t>Summer School and Michigan Virtual High School are the options for making up credit when considered OFF TRACK for graduation. OFF Track = more than 2.0 credits of failure (5 classes)</a:t>
            </a:r>
          </a:p>
          <a:p>
            <a:pPr marL="45720" indent="0">
              <a:buNone/>
            </a:pPr>
            <a:endParaRPr lang="en-US" dirty="0" smtClean="0"/>
          </a:p>
        </p:txBody>
      </p:sp>
      <p:sp>
        <p:nvSpPr>
          <p:cNvPr id="3" name="Title 2"/>
          <p:cNvSpPr>
            <a:spLocks noGrp="1"/>
          </p:cNvSpPr>
          <p:nvPr>
            <p:ph type="title"/>
          </p:nvPr>
        </p:nvSpPr>
        <p:spPr/>
        <p:txBody>
          <a:bodyPr/>
          <a:lstStyle/>
          <a:p>
            <a:r>
              <a:rPr lang="en-US" dirty="0" smtClean="0"/>
              <a:t>How do I make up credits</a:t>
            </a:r>
            <a:endParaRPr lang="en-US" dirty="0"/>
          </a:p>
        </p:txBody>
      </p:sp>
      <p:sp>
        <p:nvSpPr>
          <p:cNvPr id="4" name="Footer Placeholder 3"/>
          <p:cNvSpPr>
            <a:spLocks noGrp="1"/>
          </p:cNvSpPr>
          <p:nvPr>
            <p:ph type="ftr" sz="quarter" idx="11"/>
          </p:nvPr>
        </p:nvSpPr>
        <p:spPr/>
        <p:txBody>
          <a:bodyPr/>
          <a:lstStyle/>
          <a:p>
            <a:r>
              <a:rPr lang="en-US" smtClean="0"/>
              <a:t>holtguidanceandcounseling.weebly.com</a:t>
            </a:r>
            <a:endParaRPr lang="en-US"/>
          </a:p>
        </p:txBody>
      </p:sp>
    </p:spTree>
    <p:extLst>
      <p:ext uri="{BB962C8B-B14F-4D97-AF65-F5344CB8AC3E}">
        <p14:creationId xmlns:p14="http://schemas.microsoft.com/office/powerpoint/2010/main" val="33242746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51168</TotalTime>
  <Words>1489</Words>
  <Application>Microsoft Office PowerPoint</Application>
  <PresentationFormat>On-screen Show (4:3)</PresentationFormat>
  <Paragraphs>296</Paragraphs>
  <Slides>26</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4" baseType="lpstr">
      <vt:lpstr>Arial</vt:lpstr>
      <vt:lpstr>Calibri</vt:lpstr>
      <vt:lpstr>Franklin Gothic Medium</vt:lpstr>
      <vt:lpstr>Helvetica</vt:lpstr>
      <vt:lpstr>Wingdings</vt:lpstr>
      <vt:lpstr>Wingdings 2</vt:lpstr>
      <vt:lpstr>Grid</vt:lpstr>
      <vt:lpstr>Document</vt:lpstr>
      <vt:lpstr>Parent Night Incoming 11th/12th </vt:lpstr>
      <vt:lpstr>WELCOME!</vt:lpstr>
      <vt:lpstr>ACADEMIC CULTURE AT HHS</vt:lpstr>
      <vt:lpstr>PROMOTING AN ACADEMIC CULTURE OF SUCCESS</vt:lpstr>
      <vt:lpstr>SAT</vt:lpstr>
      <vt:lpstr>Parent Student resources</vt:lpstr>
      <vt:lpstr>Scheduling process</vt:lpstr>
      <vt:lpstr>2016 and beyond 22 credits needed for Grad</vt:lpstr>
      <vt:lpstr>How do I make up credits</vt:lpstr>
      <vt:lpstr>2019 Course Request Sheet</vt:lpstr>
      <vt:lpstr>11th Grade AP / Honors Courses</vt:lpstr>
      <vt:lpstr>Mock Junior Schedule</vt:lpstr>
      <vt:lpstr>College Planning Checklist- 11th</vt:lpstr>
      <vt:lpstr>NORTH CAMPUS</vt:lpstr>
      <vt:lpstr>Counselor vs. college advisor</vt:lpstr>
      <vt:lpstr>2018  Course Request Sheet</vt:lpstr>
      <vt:lpstr>Mock Senior Schedule</vt:lpstr>
      <vt:lpstr>12th Grade AP / Honors Courses</vt:lpstr>
      <vt:lpstr>Math Related- Senior year</vt:lpstr>
      <vt:lpstr>NCAA Requirements</vt:lpstr>
      <vt:lpstr>Biggest student scheduling mistakes/Conflicts</vt:lpstr>
      <vt:lpstr>College Planning Checklist- 12th</vt:lpstr>
      <vt:lpstr>12th Checklist Cont’d</vt:lpstr>
      <vt:lpstr>FAQ</vt:lpstr>
      <vt:lpstr>Transcripts</vt:lpstr>
      <vt:lpstr>    Guidance Website www.holtguidanceandcounseling.weebly.com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Night</dc:title>
  <dc:creator>JOHN CONNER</dc:creator>
  <cp:lastModifiedBy>JOHN CONNER</cp:lastModifiedBy>
  <cp:revision>67</cp:revision>
  <cp:lastPrinted>2017-01-31T15:21:24Z</cp:lastPrinted>
  <dcterms:created xsi:type="dcterms:W3CDTF">2013-01-09T19:05:20Z</dcterms:created>
  <dcterms:modified xsi:type="dcterms:W3CDTF">2017-02-02T12:43:22Z</dcterms:modified>
</cp:coreProperties>
</file>