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57" r:id="rId3"/>
    <p:sldId id="259" r:id="rId4"/>
    <p:sldId id="258" r:id="rId5"/>
    <p:sldId id="261" r:id="rId6"/>
    <p:sldId id="263" r:id="rId7"/>
    <p:sldId id="265" r:id="rId8"/>
    <p:sldId id="266" r:id="rId9"/>
    <p:sldId id="267" r:id="rId10"/>
    <p:sldId id="268" r:id="rId11"/>
    <p:sldId id="269" r:id="rId12"/>
    <p:sldId id="270" r:id="rId13"/>
    <p:sldId id="271"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09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E6C0AB-73CB-4EE8-B0AA-2B453E042C2A}" type="datetimeFigureOut">
              <a:rPr lang="en-US" smtClean="0"/>
              <a:t>11/26/2012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D04A3F-917A-4DDA-9DF0-C4910F64C057}" type="slidenum">
              <a:rPr lang="en-US" smtClean="0"/>
              <a:t>‹#›</a:t>
            </a:fld>
            <a:endParaRPr lang="en-US"/>
          </a:p>
        </p:txBody>
      </p:sp>
    </p:spTree>
    <p:extLst>
      <p:ext uri="{BB962C8B-B14F-4D97-AF65-F5344CB8AC3E}">
        <p14:creationId xmlns:p14="http://schemas.microsoft.com/office/powerpoint/2010/main" val="577467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Think about these questions while I read them…. How many of you could answer yes to any one of these?</a:t>
            </a:r>
            <a:endParaRPr lang="en-US" dirty="0"/>
          </a:p>
        </p:txBody>
      </p:sp>
      <p:sp>
        <p:nvSpPr>
          <p:cNvPr id="4" name="Slide Number Placeholder 3"/>
          <p:cNvSpPr>
            <a:spLocks noGrp="1"/>
          </p:cNvSpPr>
          <p:nvPr>
            <p:ph type="sldNum" sz="quarter" idx="10"/>
          </p:nvPr>
        </p:nvSpPr>
        <p:spPr/>
        <p:txBody>
          <a:bodyPr/>
          <a:lstStyle/>
          <a:p>
            <a:fld id="{26A3935B-2497-49DB-8889-8ECF7D80C3AF}"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are some reasons why people don’t tell adults what they’ve seen or heard?</a:t>
            </a:r>
            <a:endParaRPr lang="en-US" dirty="0"/>
          </a:p>
        </p:txBody>
      </p:sp>
      <p:sp>
        <p:nvSpPr>
          <p:cNvPr id="4" name="Slide Number Placeholder 3"/>
          <p:cNvSpPr>
            <a:spLocks noGrp="1"/>
          </p:cNvSpPr>
          <p:nvPr>
            <p:ph type="sldNum" sz="quarter" idx="10"/>
          </p:nvPr>
        </p:nvSpPr>
        <p:spPr/>
        <p:txBody>
          <a:bodyPr/>
          <a:lstStyle/>
          <a:p>
            <a:fld id="{26A3935B-2497-49DB-8889-8ECF7D80C3AF}"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Audience: Anything you publish could eventually be read and seen by anyone. Even</a:t>
            </a:r>
          </a:p>
          <a:p>
            <a:r>
              <a:rPr lang="en-US" sz="1200" kern="1200" baseline="0" dirty="0" smtClean="0">
                <a:solidFill>
                  <a:schemeClr val="tx1"/>
                </a:solidFill>
                <a:latin typeface="+mn-lt"/>
                <a:ea typeface="+mn-ea"/>
                <a:cs typeface="+mn-cs"/>
              </a:rPr>
              <a:t>though you may think that only certain people are able to access your information,</a:t>
            </a:r>
          </a:p>
          <a:p>
            <a:r>
              <a:rPr lang="en-US" sz="1200" kern="1200" baseline="0" dirty="0" smtClean="0">
                <a:solidFill>
                  <a:schemeClr val="tx1"/>
                </a:solidFill>
                <a:latin typeface="+mn-lt"/>
                <a:ea typeface="+mn-ea"/>
                <a:cs typeface="+mn-cs"/>
              </a:rPr>
              <a:t>pictures, or videos published, you may be wrong because we do not have complete</a:t>
            </a:r>
          </a:p>
          <a:p>
            <a:r>
              <a:rPr lang="en-US" sz="1200" kern="1200" baseline="0" dirty="0" smtClean="0">
                <a:solidFill>
                  <a:schemeClr val="tx1"/>
                </a:solidFill>
                <a:latin typeface="+mn-lt"/>
                <a:ea typeface="+mn-ea"/>
                <a:cs typeface="+mn-cs"/>
              </a:rPr>
              <a:t>control over it once we write, print, send, or post something. You never know who is</a:t>
            </a:r>
          </a:p>
          <a:p>
            <a:r>
              <a:rPr lang="en-US" sz="1200" kern="1200" baseline="0" dirty="0" smtClean="0">
                <a:solidFill>
                  <a:schemeClr val="tx1"/>
                </a:solidFill>
                <a:latin typeface="+mn-lt"/>
                <a:ea typeface="+mn-ea"/>
                <a:cs typeface="+mn-cs"/>
              </a:rPr>
              <a:t>looking over your friends’ shoulders, or if those friends might take the content, spread</a:t>
            </a:r>
          </a:p>
          <a:p>
            <a:r>
              <a:rPr lang="en-US" sz="1200" kern="1200" baseline="0" dirty="0" smtClean="0">
                <a:solidFill>
                  <a:schemeClr val="tx1"/>
                </a:solidFill>
                <a:latin typeface="+mn-lt"/>
                <a:ea typeface="+mn-ea"/>
                <a:cs typeface="+mn-cs"/>
              </a:rPr>
              <a:t>it around online, or use it against you</a:t>
            </a:r>
            <a:endParaRPr lang="en-US" dirty="0"/>
          </a:p>
        </p:txBody>
      </p:sp>
      <p:sp>
        <p:nvSpPr>
          <p:cNvPr id="4" name="Slide Number Placeholder 3"/>
          <p:cNvSpPr>
            <a:spLocks noGrp="1"/>
          </p:cNvSpPr>
          <p:nvPr>
            <p:ph type="sldNum" sz="quarter" idx="10"/>
          </p:nvPr>
        </p:nvSpPr>
        <p:spPr/>
        <p:txBody>
          <a:bodyPr/>
          <a:lstStyle/>
          <a:p>
            <a:fld id="{26A3935B-2497-49DB-8889-8ECF7D80C3AF}"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Using anonymous</a:t>
            </a:r>
            <a:r>
              <a:rPr lang="en-US" baseline="0" dirty="0" smtClean="0"/>
              <a:t> names, or nick names will not prevent you from getting caught. As soon as you post something, it can be saved to someone else’s computer and shared with others. </a:t>
            </a:r>
            <a:endParaRPr lang="en-US" dirty="0"/>
          </a:p>
        </p:txBody>
      </p:sp>
      <p:sp>
        <p:nvSpPr>
          <p:cNvPr id="4" name="Slide Number Placeholder 3"/>
          <p:cNvSpPr>
            <a:spLocks noGrp="1"/>
          </p:cNvSpPr>
          <p:nvPr>
            <p:ph type="sldNum" sz="quarter" idx="10"/>
          </p:nvPr>
        </p:nvSpPr>
        <p:spPr/>
        <p:txBody>
          <a:bodyPr/>
          <a:lstStyle/>
          <a:p>
            <a:fld id="{26A3935B-2497-49DB-8889-8ECF7D80C3AF}"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Think of who is viewing your page</a:t>
            </a:r>
            <a:endParaRPr lang="en-US" dirty="0"/>
          </a:p>
        </p:txBody>
      </p:sp>
      <p:sp>
        <p:nvSpPr>
          <p:cNvPr id="4" name="Slide Number Placeholder 3"/>
          <p:cNvSpPr>
            <a:spLocks noGrp="1"/>
          </p:cNvSpPr>
          <p:nvPr>
            <p:ph type="sldNum" sz="quarter" idx="10"/>
          </p:nvPr>
        </p:nvSpPr>
        <p:spPr/>
        <p:txBody>
          <a:bodyPr/>
          <a:lstStyle/>
          <a:p>
            <a:fld id="{26A3935B-2497-49DB-8889-8ECF7D80C3AF}"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Being bullied</a:t>
            </a:r>
            <a:r>
              <a:rPr lang="en-US" baseline="0" dirty="0" smtClean="0"/>
              <a:t> themselves by another student, sibling or parent. Some bullies know they’re bullying, while others are completely unaware of it. That’s why we must do what we can to take a stand against bullying</a:t>
            </a:r>
            <a:endParaRPr lang="en-US" dirty="0"/>
          </a:p>
        </p:txBody>
      </p:sp>
      <p:sp>
        <p:nvSpPr>
          <p:cNvPr id="4" name="Slide Number Placeholder 3"/>
          <p:cNvSpPr>
            <a:spLocks noGrp="1"/>
          </p:cNvSpPr>
          <p:nvPr>
            <p:ph type="sldNum" sz="quarter" idx="10"/>
          </p:nvPr>
        </p:nvSpPr>
        <p:spPr/>
        <p:txBody>
          <a:bodyPr/>
          <a:lstStyle/>
          <a:p>
            <a:fld id="{26A3935B-2497-49DB-8889-8ECF7D80C3AF}"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is ALWAYS</a:t>
            </a:r>
            <a:r>
              <a:rPr lang="en-US" baseline="0" dirty="0" smtClean="0"/>
              <a:t> something you can do.</a:t>
            </a:r>
            <a:endParaRPr lang="en-US" dirty="0"/>
          </a:p>
        </p:txBody>
      </p:sp>
      <p:sp>
        <p:nvSpPr>
          <p:cNvPr id="4" name="Slide Number Placeholder 3"/>
          <p:cNvSpPr>
            <a:spLocks noGrp="1"/>
          </p:cNvSpPr>
          <p:nvPr>
            <p:ph type="sldNum" sz="quarter" idx="10"/>
          </p:nvPr>
        </p:nvSpPr>
        <p:spPr/>
        <p:txBody>
          <a:bodyPr/>
          <a:lstStyle/>
          <a:p>
            <a:fld id="{26A3935B-2497-49DB-8889-8ECF7D80C3AF}"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law</a:t>
            </a:r>
            <a:r>
              <a:rPr lang="en-US" baseline="0" dirty="0" smtClean="0"/>
              <a:t> does this in all other situations with adults, why should it be any different for kids?</a:t>
            </a:r>
            <a:endParaRPr lang="en-US" dirty="0"/>
          </a:p>
        </p:txBody>
      </p:sp>
      <p:sp>
        <p:nvSpPr>
          <p:cNvPr id="4" name="Slide Number Placeholder 3"/>
          <p:cNvSpPr>
            <a:spLocks noGrp="1"/>
          </p:cNvSpPr>
          <p:nvPr>
            <p:ph type="sldNum" sz="quarter" idx="10"/>
          </p:nvPr>
        </p:nvSpPr>
        <p:spPr/>
        <p:txBody>
          <a:bodyPr/>
          <a:lstStyle/>
          <a:p>
            <a:fld id="{26A3935B-2497-49DB-8889-8ECF7D80C3AF}"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85BC77F2-6474-4C49-A49D-004BBEFBC54F}" type="datetimeFigureOut">
              <a:rPr lang="en-US" smtClean="0"/>
              <a:t>11/26/2012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598B5DC-C2FC-41F8-99F5-0C002F153AE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BC77F2-6474-4C49-A49D-004BBEFBC54F}"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8B5DC-C2FC-41F8-99F5-0C002F153AE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BC77F2-6474-4C49-A49D-004BBEFBC54F}"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8B5DC-C2FC-41F8-99F5-0C002F153AE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5BC77F2-6474-4C49-A49D-004BBEFBC54F}" type="datetimeFigureOut">
              <a:rPr lang="en-US" smtClean="0"/>
              <a:t>11/26/2012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598B5DC-C2FC-41F8-99F5-0C002F153AE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85BC77F2-6474-4C49-A49D-004BBEFBC54F}" type="datetimeFigureOut">
              <a:rPr lang="en-US" smtClean="0"/>
              <a:t>11/26/2012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3598B5DC-C2FC-41F8-99F5-0C002F153AE5}"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85BC77F2-6474-4C49-A49D-004BBEFBC54F}" type="datetimeFigureOut">
              <a:rPr lang="en-US" smtClean="0"/>
              <a:t>11/26/2012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598B5DC-C2FC-41F8-99F5-0C002F153AE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85BC77F2-6474-4C49-A49D-004BBEFBC54F}" type="datetimeFigureOut">
              <a:rPr lang="en-US" smtClean="0"/>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598B5DC-C2FC-41F8-99F5-0C002F153AE5}"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5BC77F2-6474-4C49-A49D-004BBEFBC54F}" type="datetimeFigureOut">
              <a:rPr lang="en-US" smtClean="0"/>
              <a:t>11/26/2012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8B5DC-C2FC-41F8-99F5-0C002F153AE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5BC77F2-6474-4C49-A49D-004BBEFBC54F}" type="datetimeFigureOut">
              <a:rPr lang="en-US" smtClean="0"/>
              <a:t>11/26/2012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98B5DC-C2FC-41F8-99F5-0C002F153AE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5BC77F2-6474-4C49-A49D-004BBEFBC54F}" type="datetimeFigureOut">
              <a:rPr lang="en-US" smtClean="0"/>
              <a:t>11/26/2012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98B5DC-C2FC-41F8-99F5-0C002F153AE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85BC77F2-6474-4C49-A49D-004BBEFBC54F}"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598B5DC-C2FC-41F8-99F5-0C002F153AE5}"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5BC77F2-6474-4C49-A49D-004BBEFBC54F}" type="datetimeFigureOut">
              <a:rPr lang="en-US" smtClean="0"/>
              <a:t>11/26/2012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598B5DC-C2FC-41F8-99F5-0C002F153AE5}"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ichigan.gov/ag/0,4534,7-164-17334_48889_53869-262095--,00.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whatsyourstory.trendmicro.com/internet-safety/Video.do?ident=where-are-you-"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Bullying- A historical Problem and the new ways to be unkind.</a:t>
            </a:r>
            <a:endParaRPr lang="en-US" dirty="0"/>
          </a:p>
        </p:txBody>
      </p:sp>
      <p:sp>
        <p:nvSpPr>
          <p:cNvPr id="3" name="Subtitle 2"/>
          <p:cNvSpPr>
            <a:spLocks noGrp="1"/>
          </p:cNvSpPr>
          <p:nvPr>
            <p:ph type="subTitle" idx="1"/>
          </p:nvPr>
        </p:nvSpPr>
        <p:spPr/>
        <p:txBody>
          <a:bodyPr/>
          <a:lstStyle/>
          <a:p>
            <a:r>
              <a:rPr lang="en-US" dirty="0" smtClean="0"/>
              <a:t>Holt High School	</a:t>
            </a:r>
            <a:endParaRPr lang="en-US" dirty="0"/>
          </a:p>
        </p:txBody>
      </p:sp>
      <p:sp>
        <p:nvSpPr>
          <p:cNvPr id="4" name="Rectangle 3"/>
          <p:cNvSpPr/>
          <p:nvPr/>
        </p:nvSpPr>
        <p:spPr>
          <a:xfrm>
            <a:off x="2286000" y="3105835"/>
            <a:ext cx="4572000" cy="923330"/>
          </a:xfrm>
          <a:prstGeom prst="rect">
            <a:avLst/>
          </a:prstGeom>
        </p:spPr>
        <p:txBody>
          <a:bodyPr>
            <a:spAutoFit/>
          </a:bodyPr>
          <a:lstStyle/>
          <a:p>
            <a:r>
              <a:rPr lang="en-US" dirty="0">
                <a:hlinkClick r:id="rId2"/>
              </a:rPr>
              <a:t>http://www.michigan.gov/ag/0,4534,7-164-17334_48889_53869-262095--,</a:t>
            </a:r>
            <a:r>
              <a:rPr lang="en-US" dirty="0" smtClean="0">
                <a:hlinkClick r:id="rId2"/>
              </a:rPr>
              <a:t>00.html</a:t>
            </a:r>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Bullying Victims</a:t>
            </a:r>
            <a:endParaRPr lang="en-US" dirty="0"/>
          </a:p>
        </p:txBody>
      </p:sp>
      <p:sp>
        <p:nvSpPr>
          <p:cNvPr id="3" name="Content Placeholder 2"/>
          <p:cNvSpPr>
            <a:spLocks noGrp="1"/>
          </p:cNvSpPr>
          <p:nvPr>
            <p:ph sz="half" idx="1"/>
          </p:nvPr>
        </p:nvSpPr>
        <p:spPr/>
        <p:txBody>
          <a:bodyPr>
            <a:normAutofit/>
          </a:bodyPr>
          <a:lstStyle/>
          <a:p>
            <a:r>
              <a:rPr lang="en-US" dirty="0" smtClean="0"/>
              <a:t>Victims will begin to feel helpless and hopeless</a:t>
            </a:r>
          </a:p>
          <a:p>
            <a:r>
              <a:rPr lang="en-US" dirty="0" smtClean="0"/>
              <a:t>Lower Self Esteem</a:t>
            </a:r>
          </a:p>
          <a:p>
            <a:r>
              <a:rPr lang="en-US" dirty="0" smtClean="0"/>
              <a:t>Harder time with school work</a:t>
            </a:r>
          </a:p>
          <a:p>
            <a:r>
              <a:rPr lang="en-US" dirty="0" smtClean="0"/>
              <a:t>Difficulty making friends</a:t>
            </a:r>
          </a:p>
          <a:p>
            <a:r>
              <a:rPr lang="en-US" dirty="0" smtClean="0"/>
              <a:t>Feel left out and alone</a:t>
            </a:r>
          </a:p>
          <a:p>
            <a:r>
              <a:rPr lang="en-US" dirty="0" smtClean="0"/>
              <a:t>Sad or depressed</a:t>
            </a:r>
          </a:p>
          <a:p>
            <a:endParaRPr lang="en-US" dirty="0" smtClean="0"/>
          </a:p>
        </p:txBody>
      </p:sp>
      <p:sp>
        <p:nvSpPr>
          <p:cNvPr id="9" name="Content Placeholder 8"/>
          <p:cNvSpPr>
            <a:spLocks noGrp="1"/>
          </p:cNvSpPr>
          <p:nvPr>
            <p:ph sz="half" idx="2"/>
          </p:nvPr>
        </p:nvSpPr>
        <p:spPr>
          <a:xfrm>
            <a:off x="4800600" y="1676400"/>
            <a:ext cx="4038600" cy="990600"/>
          </a:xfrm>
        </p:spPr>
        <p:txBody>
          <a:bodyPr/>
          <a:lstStyle/>
          <a:p>
            <a:r>
              <a:rPr lang="en-US" dirty="0" smtClean="0"/>
              <a:t>Feel Hurt</a:t>
            </a:r>
            <a:endParaRPr lang="en-US" dirty="0"/>
          </a:p>
        </p:txBody>
      </p:sp>
      <p:pic>
        <p:nvPicPr>
          <p:cNvPr id="9218" name="Picture 2" descr="C:\Documents and Settings\kkujawa\Local Settings\Temporary Internet Files\Content.IE5\RWTAPAU6\MC900304337[1].wmf"/>
          <p:cNvPicPr>
            <a:picLocks noChangeAspect="1" noChangeArrowheads="1"/>
          </p:cNvPicPr>
          <p:nvPr/>
        </p:nvPicPr>
        <p:blipFill>
          <a:blip r:embed="rId2"/>
          <a:srcRect/>
          <a:stretch>
            <a:fillRect/>
          </a:stretch>
        </p:blipFill>
        <p:spPr bwMode="auto">
          <a:xfrm>
            <a:off x="6096000" y="2819400"/>
            <a:ext cx="2115216" cy="3376613"/>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Why People Bully</a:t>
            </a:r>
            <a:endParaRPr lang="en-US" dirty="0"/>
          </a:p>
        </p:txBody>
      </p:sp>
      <p:sp>
        <p:nvSpPr>
          <p:cNvPr id="5" name="Content Placeholder 4"/>
          <p:cNvSpPr>
            <a:spLocks noGrp="1"/>
          </p:cNvSpPr>
          <p:nvPr>
            <p:ph sz="half" idx="1"/>
          </p:nvPr>
        </p:nvSpPr>
        <p:spPr/>
        <p:txBody>
          <a:bodyPr>
            <a:normAutofit/>
          </a:bodyPr>
          <a:lstStyle/>
          <a:p>
            <a:r>
              <a:rPr lang="en-US" dirty="0" smtClean="0"/>
              <a:t>It can be a whole group of kids, or one single person</a:t>
            </a:r>
          </a:p>
          <a:p>
            <a:r>
              <a:rPr lang="en-US" dirty="0" smtClean="0"/>
              <a:t>Bullies come in all shapes and sizes</a:t>
            </a:r>
          </a:p>
          <a:p>
            <a:r>
              <a:rPr lang="en-US" dirty="0" smtClean="0"/>
              <a:t>Something or someone is making them feel insecure, so they're bullying to make themselves feel better</a:t>
            </a:r>
            <a:endParaRPr lang="en-US" dirty="0"/>
          </a:p>
        </p:txBody>
      </p:sp>
      <p:sp>
        <p:nvSpPr>
          <p:cNvPr id="6" name="Content Placeholder 5"/>
          <p:cNvSpPr>
            <a:spLocks noGrp="1"/>
          </p:cNvSpPr>
          <p:nvPr>
            <p:ph sz="half" idx="2"/>
          </p:nvPr>
        </p:nvSpPr>
        <p:spPr/>
        <p:txBody>
          <a:bodyPr>
            <a:normAutofit/>
          </a:bodyPr>
          <a:lstStyle/>
          <a:p>
            <a:r>
              <a:rPr lang="en-US" dirty="0" smtClean="0"/>
              <a:t>Doesn’t feel like they’re getting enough attention from parents or teachers</a:t>
            </a:r>
          </a:p>
          <a:p>
            <a:r>
              <a:rPr lang="en-US" dirty="0" smtClean="0"/>
              <a:t> Being bullied themselves</a:t>
            </a:r>
          </a:p>
          <a:p>
            <a:r>
              <a:rPr lang="en-US" dirty="0" smtClean="0"/>
              <a:t>Parents have spoiled them or haven't taught about not hurting others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Bystanders Do?</a:t>
            </a:r>
            <a:endParaRPr lang="en-US" dirty="0"/>
          </a:p>
        </p:txBody>
      </p:sp>
      <p:sp>
        <p:nvSpPr>
          <p:cNvPr id="3" name="Content Placeholder 2"/>
          <p:cNvSpPr>
            <a:spLocks noGrp="1"/>
          </p:cNvSpPr>
          <p:nvPr>
            <p:ph idx="1"/>
          </p:nvPr>
        </p:nvSpPr>
        <p:spPr/>
        <p:txBody>
          <a:bodyPr>
            <a:normAutofit/>
          </a:bodyPr>
          <a:lstStyle/>
          <a:p>
            <a:r>
              <a:rPr lang="en-US" dirty="0" smtClean="0"/>
              <a:t>Stand up for the victim</a:t>
            </a:r>
          </a:p>
          <a:p>
            <a:r>
              <a:rPr lang="en-US" dirty="0" smtClean="0"/>
              <a:t>Notify an authority figure about who and what was seen</a:t>
            </a:r>
          </a:p>
          <a:p>
            <a:r>
              <a:rPr lang="en-US" dirty="0" smtClean="0"/>
              <a:t>Do NOT continue to spread cyber messages, allow it to continue, or contribute to the content</a:t>
            </a:r>
          </a:p>
          <a:p>
            <a:r>
              <a:rPr lang="en-US" dirty="0" smtClean="0"/>
              <a:t>Discourage the spread of bullying</a:t>
            </a:r>
            <a:endParaRPr lang="en-US" dirty="0"/>
          </a:p>
          <a:p>
            <a:r>
              <a:rPr lang="en-US" dirty="0" smtClean="0"/>
              <a:t>By Doing </a:t>
            </a:r>
            <a:r>
              <a:rPr lang="en-US" i="1" dirty="0" smtClean="0"/>
              <a:t>NOTHING</a:t>
            </a:r>
            <a:r>
              <a:rPr lang="en-US" dirty="0" smtClean="0"/>
              <a:t>, you’re doing </a:t>
            </a:r>
            <a:r>
              <a:rPr lang="en-US" i="1" dirty="0" smtClean="0"/>
              <a:t>SOMETHING</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If you’re being bullied…</a:t>
            </a:r>
            <a:br>
              <a:rPr lang="en-US" dirty="0" smtClean="0"/>
            </a:br>
            <a:endParaRPr lang="en-US" dirty="0"/>
          </a:p>
        </p:txBody>
      </p:sp>
      <p:sp>
        <p:nvSpPr>
          <p:cNvPr id="7" name="Content Placeholder 6"/>
          <p:cNvSpPr>
            <a:spLocks noGrp="1"/>
          </p:cNvSpPr>
          <p:nvPr>
            <p:ph sz="half" idx="1"/>
          </p:nvPr>
        </p:nvSpPr>
        <p:spPr/>
        <p:txBody>
          <a:bodyPr>
            <a:normAutofit/>
          </a:bodyPr>
          <a:lstStyle/>
          <a:p>
            <a:r>
              <a:rPr lang="en-US" dirty="0" smtClean="0"/>
              <a:t>Ignore the person completely</a:t>
            </a:r>
          </a:p>
          <a:p>
            <a:r>
              <a:rPr lang="en-US" dirty="0" smtClean="0"/>
              <a:t>Don’t give them the satisfaction of making you upset</a:t>
            </a:r>
          </a:p>
          <a:p>
            <a:r>
              <a:rPr lang="en-US" dirty="0" smtClean="0"/>
              <a:t>Turn and walk away- Remove yourself</a:t>
            </a:r>
          </a:p>
          <a:p>
            <a:r>
              <a:rPr lang="en-US" dirty="0" smtClean="0"/>
              <a:t>If you’re being bullied over and over… </a:t>
            </a:r>
          </a:p>
          <a:p>
            <a:r>
              <a:rPr lang="en-US" dirty="0" smtClean="0"/>
              <a:t>GET AN ADULT</a:t>
            </a:r>
            <a:endParaRPr lang="en-US" dirty="0"/>
          </a:p>
        </p:txBody>
      </p:sp>
      <p:sp>
        <p:nvSpPr>
          <p:cNvPr id="3" name="Content Placeholder 2"/>
          <p:cNvSpPr>
            <a:spLocks noGrp="1"/>
          </p:cNvSpPr>
          <p:nvPr>
            <p:ph sz="half" idx="2"/>
          </p:nvPr>
        </p:nvSpPr>
        <p:spPr/>
        <p:txBody>
          <a:bodyPr>
            <a:normAutofit/>
          </a:bodyPr>
          <a:lstStyle/>
          <a:p>
            <a:r>
              <a:rPr lang="en-US" dirty="0" smtClean="0"/>
              <a:t>Each and everyone of us have the right to feel safe and secure.</a:t>
            </a:r>
          </a:p>
          <a:p>
            <a:r>
              <a:rPr lang="en-US" dirty="0" smtClean="0"/>
              <a:t>We all deserve to feel good about ourselves</a:t>
            </a:r>
          </a:p>
          <a:p>
            <a:endParaRPr lang="en-US" dirty="0" smtClean="0"/>
          </a:p>
          <a:p>
            <a:endParaRPr lang="en-US" dirty="0"/>
          </a:p>
        </p:txBody>
      </p:sp>
      <p:pic>
        <p:nvPicPr>
          <p:cNvPr id="5" name="Picture 4" descr="MC900389102[1].wmf"/>
          <p:cNvPicPr>
            <a:picLocks noChangeAspect="1"/>
          </p:cNvPicPr>
          <p:nvPr/>
        </p:nvPicPr>
        <p:blipFill>
          <a:blip r:embed="rId3"/>
          <a:stretch>
            <a:fillRect/>
          </a:stretch>
        </p:blipFill>
        <p:spPr>
          <a:xfrm>
            <a:off x="5105400" y="4038600"/>
            <a:ext cx="2819400" cy="2445761"/>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pPr algn="ctr"/>
            <a:r>
              <a:rPr lang="en-US" dirty="0">
                <a:hlinkClick r:id="rId2"/>
              </a:rPr>
              <a:t>http://</a:t>
            </a:r>
            <a:r>
              <a:rPr lang="en-US" dirty="0" smtClean="0">
                <a:hlinkClick r:id="rId2"/>
              </a:rPr>
              <a:t>whatsyourstory.trendmicro.com/internet-safety/Video.do?ident=where-are-you-</a:t>
            </a:r>
            <a:endParaRPr lang="en-US" dirty="0" smtClean="0"/>
          </a:p>
          <a:p>
            <a:endParaRPr lang="en-US" dirty="0"/>
          </a:p>
        </p:txBody>
      </p:sp>
    </p:spTree>
    <p:extLst>
      <p:ext uri="{BB962C8B-B14F-4D97-AF65-F5344CB8AC3E}">
        <p14:creationId xmlns:p14="http://schemas.microsoft.com/office/powerpoint/2010/main" val="1978735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Bullying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repeated intimidation of others by the real or threatened infliction of physical, verbal, written, electronically transmitted, or emotional abuse, through attacks on the property of another.  It may include, but not be limited to, actions such as teasing; physically assaultive behavior; verbal taunts;  making threats; name-calling and put-downs, including ethnically-based or gender based verbal put-downs; extortion of money or possessions; or spreading of cruel and untrue rumors.  This will also include threats associated with sexual orientation, as well as any direct or implied threats pertaining to race, color, creed or national origin.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forms of bullying	</a:t>
            </a:r>
            <a:endParaRPr lang="en-US" dirty="0"/>
          </a:p>
        </p:txBody>
      </p:sp>
      <p:sp>
        <p:nvSpPr>
          <p:cNvPr id="3" name="Content Placeholder 2"/>
          <p:cNvSpPr>
            <a:spLocks noGrp="1"/>
          </p:cNvSpPr>
          <p:nvPr>
            <p:ph idx="1"/>
          </p:nvPr>
        </p:nvSpPr>
        <p:spPr/>
        <p:txBody>
          <a:bodyPr/>
          <a:lstStyle/>
          <a:p>
            <a:r>
              <a:rPr lang="en-US" dirty="0" smtClean="0"/>
              <a:t>Face to face</a:t>
            </a:r>
          </a:p>
          <a:p>
            <a:r>
              <a:rPr lang="en-US" dirty="0" smtClean="0"/>
              <a:t>Through a note</a:t>
            </a:r>
          </a:p>
          <a:p>
            <a:r>
              <a:rPr lang="en-US" dirty="0" smtClean="0"/>
              <a:t>Over the phone</a:t>
            </a:r>
          </a:p>
          <a:p>
            <a:r>
              <a:rPr lang="en-US" dirty="0" smtClean="0"/>
              <a:t>Through a friend</a:t>
            </a:r>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Forms of bullying</a:t>
            </a:r>
            <a:endParaRPr lang="en-US" dirty="0"/>
          </a:p>
        </p:txBody>
      </p:sp>
      <p:sp>
        <p:nvSpPr>
          <p:cNvPr id="7" name="Content Placeholder 6"/>
          <p:cNvSpPr>
            <a:spLocks noGrp="1"/>
          </p:cNvSpPr>
          <p:nvPr>
            <p:ph idx="1"/>
          </p:nvPr>
        </p:nvSpPr>
        <p:spPr/>
        <p:txBody>
          <a:bodyPr>
            <a:normAutofit fontScale="92500" lnSpcReduction="20000"/>
          </a:bodyPr>
          <a:lstStyle/>
          <a:p>
            <a:r>
              <a:rPr lang="en-US" dirty="0" smtClean="0"/>
              <a:t>Face to face</a:t>
            </a:r>
          </a:p>
          <a:p>
            <a:r>
              <a:rPr lang="en-US" dirty="0" smtClean="0"/>
              <a:t>Through a note</a:t>
            </a:r>
          </a:p>
          <a:p>
            <a:r>
              <a:rPr lang="en-US" dirty="0" smtClean="0"/>
              <a:t>Over the phone</a:t>
            </a:r>
          </a:p>
          <a:p>
            <a:r>
              <a:rPr lang="en-US" dirty="0" smtClean="0"/>
              <a:t>Through a friend</a:t>
            </a:r>
          </a:p>
          <a:p>
            <a:r>
              <a:rPr lang="en-US" dirty="0" err="1" smtClean="0"/>
              <a:t>Facebook</a:t>
            </a:r>
            <a:endParaRPr lang="en-US" dirty="0" smtClean="0"/>
          </a:p>
          <a:p>
            <a:r>
              <a:rPr lang="en-US" dirty="0" err="1" smtClean="0"/>
              <a:t>Myspace</a:t>
            </a:r>
            <a:endParaRPr lang="en-US" dirty="0" smtClean="0"/>
          </a:p>
          <a:p>
            <a:r>
              <a:rPr lang="en-US" dirty="0" smtClean="0"/>
              <a:t>Text message</a:t>
            </a:r>
          </a:p>
          <a:p>
            <a:r>
              <a:rPr lang="en-US" dirty="0" smtClean="0"/>
              <a:t>Instant message</a:t>
            </a:r>
          </a:p>
          <a:p>
            <a:r>
              <a:rPr lang="en-US" dirty="0" smtClean="0"/>
              <a:t>Online video games</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500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6000"/>
                            </p:stCondLst>
                            <p:childTnLst>
                              <p:par>
                                <p:cTn id="15" presetID="2" presetClass="entr" presetSubtype="4" fill="hold" nodeType="afterEffect">
                                  <p:stCondLst>
                                    <p:cond delay="400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0500"/>
                            </p:stCondLst>
                            <p:childTnLst>
                              <p:par>
                                <p:cTn id="20" presetID="2" presetClass="entr" presetSubtype="4" fill="hold" nodeType="afterEffect">
                                  <p:stCondLst>
                                    <p:cond delay="4000"/>
                                  </p:stCondLst>
                                  <p:childTnLst>
                                    <p:set>
                                      <p:cBhvr>
                                        <p:cTn id="21" dur="1" fill="hold">
                                          <p:stCondLst>
                                            <p:cond delay="0"/>
                                          </p:stCondLst>
                                        </p:cTn>
                                        <p:tgtEl>
                                          <p:spTgt spid="7">
                                            <p:txEl>
                                              <p:pRg st="3" end="3"/>
                                            </p:txEl>
                                          </p:spTgt>
                                        </p:tgtEl>
                                        <p:attrNameLst>
                                          <p:attrName>style.visibility</p:attrName>
                                        </p:attrNameLst>
                                      </p:cBhvr>
                                      <p:to>
                                        <p:strVal val="visible"/>
                                      </p:to>
                                    </p:set>
                                    <p:anim calcmode="lin" valueType="num">
                                      <p:cBhvr additive="base">
                                        <p:cTn id="22"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5000"/>
                            </p:stCondLst>
                            <p:childTnLst>
                              <p:par>
                                <p:cTn id="25" presetID="2" presetClass="entr" presetSubtype="4" fill="hold" nodeType="afterEffect">
                                  <p:stCondLst>
                                    <p:cond delay="4000"/>
                                  </p:stCondLst>
                                  <p:childTnLst>
                                    <p:set>
                                      <p:cBhvr>
                                        <p:cTn id="26" dur="1" fill="hold">
                                          <p:stCondLst>
                                            <p:cond delay="0"/>
                                          </p:stCondLst>
                                        </p:cTn>
                                        <p:tgtEl>
                                          <p:spTgt spid="7">
                                            <p:txEl>
                                              <p:pRg st="4" end="4"/>
                                            </p:txEl>
                                          </p:spTgt>
                                        </p:tgtEl>
                                        <p:attrNameLst>
                                          <p:attrName>style.visibility</p:attrName>
                                        </p:attrNameLst>
                                      </p:cBhvr>
                                      <p:to>
                                        <p:strVal val="visible"/>
                                      </p:to>
                                    </p:set>
                                    <p:anim calcmode="lin" valueType="num">
                                      <p:cBhvr additive="base">
                                        <p:cTn id="2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9500"/>
                            </p:stCondLst>
                            <p:childTnLst>
                              <p:par>
                                <p:cTn id="30" presetID="2" presetClass="entr" presetSubtype="4" fill="hold" nodeType="afterEffect">
                                  <p:stCondLst>
                                    <p:cond delay="4000"/>
                                  </p:stCondLst>
                                  <p:childTnLst>
                                    <p:set>
                                      <p:cBhvr>
                                        <p:cTn id="31" dur="1" fill="hold">
                                          <p:stCondLst>
                                            <p:cond delay="0"/>
                                          </p:stCondLst>
                                        </p:cTn>
                                        <p:tgtEl>
                                          <p:spTgt spid="7">
                                            <p:txEl>
                                              <p:pRg st="5" end="5"/>
                                            </p:txEl>
                                          </p:spTgt>
                                        </p:tgtEl>
                                        <p:attrNameLst>
                                          <p:attrName>style.visibility</p:attrName>
                                        </p:attrNameLst>
                                      </p:cBhvr>
                                      <p:to>
                                        <p:strVal val="visible"/>
                                      </p:to>
                                    </p:set>
                                    <p:anim calcmode="lin" valueType="num">
                                      <p:cBhvr additive="base">
                                        <p:cTn id="32"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24000"/>
                            </p:stCondLst>
                            <p:childTnLst>
                              <p:par>
                                <p:cTn id="35" presetID="2" presetClass="entr" presetSubtype="4" fill="hold" nodeType="afterEffect">
                                  <p:stCondLst>
                                    <p:cond delay="4000"/>
                                  </p:stCondLst>
                                  <p:childTnLst>
                                    <p:set>
                                      <p:cBhvr>
                                        <p:cTn id="36" dur="1" fill="hold">
                                          <p:stCondLst>
                                            <p:cond delay="0"/>
                                          </p:stCondLst>
                                        </p:cTn>
                                        <p:tgtEl>
                                          <p:spTgt spid="7">
                                            <p:txEl>
                                              <p:pRg st="6" end="6"/>
                                            </p:txEl>
                                          </p:spTgt>
                                        </p:tgtEl>
                                        <p:attrNameLst>
                                          <p:attrName>style.visibility</p:attrName>
                                        </p:attrNameLst>
                                      </p:cBhvr>
                                      <p:to>
                                        <p:strVal val="visible"/>
                                      </p:to>
                                    </p:set>
                                    <p:anim calcmode="lin" valueType="num">
                                      <p:cBhvr additive="base">
                                        <p:cTn id="37"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28500"/>
                            </p:stCondLst>
                            <p:childTnLst>
                              <p:par>
                                <p:cTn id="40" presetID="2" presetClass="entr" presetSubtype="4" fill="hold" nodeType="afterEffect">
                                  <p:stCondLst>
                                    <p:cond delay="4000"/>
                                  </p:stCondLst>
                                  <p:childTnLst>
                                    <p:set>
                                      <p:cBhvr>
                                        <p:cTn id="41" dur="1" fill="hold">
                                          <p:stCondLst>
                                            <p:cond delay="0"/>
                                          </p:stCondLst>
                                        </p:cTn>
                                        <p:tgtEl>
                                          <p:spTgt spid="7">
                                            <p:txEl>
                                              <p:pRg st="7" end="7"/>
                                            </p:txEl>
                                          </p:spTgt>
                                        </p:tgtEl>
                                        <p:attrNameLst>
                                          <p:attrName>style.visibility</p:attrName>
                                        </p:attrNameLst>
                                      </p:cBhvr>
                                      <p:to>
                                        <p:strVal val="visible"/>
                                      </p:to>
                                    </p:set>
                                    <p:anim calcmode="lin" valueType="num">
                                      <p:cBhvr additive="base">
                                        <p:cTn id="42"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33000"/>
                            </p:stCondLst>
                            <p:childTnLst>
                              <p:par>
                                <p:cTn id="45" presetID="2" presetClass="entr" presetSubtype="4" fill="hold" nodeType="afterEffect">
                                  <p:stCondLst>
                                    <p:cond delay="4000"/>
                                  </p:stCondLst>
                                  <p:childTnLst>
                                    <p:set>
                                      <p:cBhvr>
                                        <p:cTn id="46" dur="1" fill="hold">
                                          <p:stCondLst>
                                            <p:cond delay="0"/>
                                          </p:stCondLst>
                                        </p:cTn>
                                        <p:tgtEl>
                                          <p:spTgt spid="7">
                                            <p:txEl>
                                              <p:pRg st="8" end="8"/>
                                            </p:txEl>
                                          </p:spTgt>
                                        </p:tgtEl>
                                        <p:attrNameLst>
                                          <p:attrName>style.visibility</p:attrName>
                                        </p:attrNameLst>
                                      </p:cBhvr>
                                      <p:to>
                                        <p:strVal val="visible"/>
                                      </p:to>
                                    </p:set>
                                    <p:anim calcmode="lin" valueType="num">
                                      <p:cBhvr additive="base">
                                        <p:cTn id="47"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a:t>
            </a:r>
            <a:endParaRPr lang="en-US" dirty="0"/>
          </a:p>
        </p:txBody>
      </p:sp>
      <p:sp>
        <p:nvSpPr>
          <p:cNvPr id="3" name="Content Placeholder 2"/>
          <p:cNvSpPr>
            <a:spLocks noGrp="1"/>
          </p:cNvSpPr>
          <p:nvPr>
            <p:ph sz="half" idx="1"/>
          </p:nvPr>
        </p:nvSpPr>
        <p:spPr/>
        <p:txBody>
          <a:bodyPr>
            <a:normAutofit lnSpcReduction="10000"/>
          </a:bodyPr>
          <a:lstStyle/>
          <a:p>
            <a:pPr lvl="0"/>
            <a:r>
              <a:rPr lang="en-US" dirty="0"/>
              <a:t>Has anyone ever called you a name?</a:t>
            </a:r>
          </a:p>
          <a:p>
            <a:pPr lvl="0"/>
            <a:r>
              <a:rPr lang="en-US" dirty="0"/>
              <a:t>Has anyone ever told you that you can’t be friends?</a:t>
            </a:r>
          </a:p>
          <a:p>
            <a:pPr lvl="0"/>
            <a:r>
              <a:rPr lang="en-US" dirty="0"/>
              <a:t>Has anyone ever hit, kicked or pushed you</a:t>
            </a:r>
            <a:r>
              <a:rPr lang="en-US" dirty="0" smtClean="0"/>
              <a:t>?</a:t>
            </a:r>
            <a:r>
              <a:rPr lang="en-US" dirty="0"/>
              <a:t> </a:t>
            </a:r>
            <a:endParaRPr lang="en-US" dirty="0" smtClean="0"/>
          </a:p>
          <a:p>
            <a:pPr lvl="0"/>
            <a:r>
              <a:rPr lang="en-US" dirty="0" smtClean="0"/>
              <a:t>Has </a:t>
            </a:r>
            <a:r>
              <a:rPr lang="en-US" dirty="0"/>
              <a:t>anyone ever threatened you?</a:t>
            </a:r>
          </a:p>
          <a:p>
            <a:endParaRPr lang="en-US" dirty="0"/>
          </a:p>
        </p:txBody>
      </p:sp>
      <p:sp>
        <p:nvSpPr>
          <p:cNvPr id="4" name="Content Placeholder 3"/>
          <p:cNvSpPr>
            <a:spLocks noGrp="1"/>
          </p:cNvSpPr>
          <p:nvPr>
            <p:ph sz="half" idx="2"/>
          </p:nvPr>
        </p:nvSpPr>
        <p:spPr/>
        <p:txBody>
          <a:bodyPr>
            <a:normAutofit lnSpcReduction="10000"/>
          </a:bodyPr>
          <a:lstStyle/>
          <a:p>
            <a:r>
              <a:rPr lang="en-US" dirty="0"/>
              <a:t>Was someone mean to you because of how you look</a:t>
            </a:r>
            <a:r>
              <a:rPr lang="en-US" dirty="0" smtClean="0"/>
              <a:t>?</a:t>
            </a:r>
          </a:p>
          <a:p>
            <a:pPr lvl="0"/>
            <a:r>
              <a:rPr lang="en-US" dirty="0"/>
              <a:t>Have you ever seen someone else being bullied?</a:t>
            </a:r>
          </a:p>
          <a:p>
            <a:r>
              <a:rPr lang="en-US" dirty="0"/>
              <a:t>Have you ever called someone else a name, hit, kicked, pushed, threatened or been mean to someone?</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763000" cy="1676400"/>
          </a:xfrm>
        </p:spPr>
        <p:txBody>
          <a:bodyPr>
            <a:normAutofit/>
          </a:bodyPr>
          <a:lstStyle/>
          <a:p>
            <a:r>
              <a:rPr lang="en-US" dirty="0"/>
              <a:t>Did you tell anyone about any of these incidents? Why or why not</a:t>
            </a:r>
            <a:r>
              <a:rPr lang="en-US" dirty="0" smtClean="0"/>
              <a:t>?</a:t>
            </a:r>
            <a:endParaRPr lang="en-US" dirty="0"/>
          </a:p>
        </p:txBody>
      </p:sp>
      <p:pic>
        <p:nvPicPr>
          <p:cNvPr id="7170" name="Picture 2" descr="C:\Documents and Settings\kkujawa\Local Settings\Temporary Internet Files\Content.IE5\S706TZRF\MC900088884[1].wmf"/>
          <p:cNvPicPr>
            <a:picLocks noChangeAspect="1" noChangeArrowheads="1"/>
          </p:cNvPicPr>
          <p:nvPr/>
        </p:nvPicPr>
        <p:blipFill>
          <a:blip r:embed="rId3"/>
          <a:srcRect/>
          <a:stretch>
            <a:fillRect/>
          </a:stretch>
        </p:blipFill>
        <p:spPr bwMode="auto">
          <a:xfrm>
            <a:off x="228600" y="1752600"/>
            <a:ext cx="4201699" cy="3048000"/>
          </a:xfrm>
          <a:prstGeom prst="rect">
            <a:avLst/>
          </a:prstGeom>
          <a:noFill/>
        </p:spPr>
      </p:pic>
      <p:pic>
        <p:nvPicPr>
          <p:cNvPr id="7172" name="Picture 4" descr="C:\Documents and Settings\kkujawa\Local Settings\Temporary Internet Files\Content.IE5\9ZL6L1EC\MC900090336[1].wmf"/>
          <p:cNvPicPr>
            <a:picLocks noChangeAspect="1" noChangeArrowheads="1"/>
          </p:cNvPicPr>
          <p:nvPr/>
        </p:nvPicPr>
        <p:blipFill>
          <a:blip r:embed="rId4"/>
          <a:srcRect/>
          <a:stretch>
            <a:fillRect/>
          </a:stretch>
        </p:blipFill>
        <p:spPr bwMode="auto">
          <a:xfrm>
            <a:off x="4953000" y="3733800"/>
            <a:ext cx="3857825" cy="280035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Cyber Bullying</a:t>
            </a:r>
            <a:endParaRPr lang="en-US" dirty="0"/>
          </a:p>
        </p:txBody>
      </p:sp>
      <p:sp>
        <p:nvSpPr>
          <p:cNvPr id="3" name="Content Placeholder 2"/>
          <p:cNvSpPr>
            <a:spLocks noGrp="1"/>
          </p:cNvSpPr>
          <p:nvPr>
            <p:ph sz="half" idx="1"/>
          </p:nvPr>
        </p:nvSpPr>
        <p:spPr>
          <a:xfrm>
            <a:off x="457200" y="1828800"/>
            <a:ext cx="4038600" cy="3962400"/>
          </a:xfrm>
        </p:spPr>
        <p:txBody>
          <a:bodyPr>
            <a:normAutofit fontScale="92500" lnSpcReduction="20000"/>
          </a:bodyPr>
          <a:lstStyle/>
          <a:p>
            <a:r>
              <a:rPr lang="en-US" dirty="0" smtClean="0"/>
              <a:t>Can never be permanently removed</a:t>
            </a:r>
          </a:p>
          <a:p>
            <a:pPr lvl="1"/>
            <a:r>
              <a:rPr lang="en-US" dirty="0" smtClean="0"/>
              <a:t>There will always be evidence of what is posted online or sent via text</a:t>
            </a:r>
          </a:p>
          <a:p>
            <a:r>
              <a:rPr lang="en-US" dirty="0" smtClean="0"/>
              <a:t>Anyone can see it</a:t>
            </a:r>
          </a:p>
          <a:p>
            <a:pPr lvl="1"/>
            <a:r>
              <a:rPr lang="en-US" dirty="0" smtClean="0"/>
              <a:t>You never know who’s looking over your shoulder </a:t>
            </a:r>
          </a:p>
          <a:p>
            <a:r>
              <a:rPr lang="en-US" dirty="0" smtClean="0"/>
              <a:t>You always have an audience</a:t>
            </a:r>
            <a:endParaRPr lang="en-US" dirty="0"/>
          </a:p>
        </p:txBody>
      </p:sp>
      <p:sp>
        <p:nvSpPr>
          <p:cNvPr id="4" name="Content Placeholder 3"/>
          <p:cNvSpPr>
            <a:spLocks noGrp="1"/>
          </p:cNvSpPr>
          <p:nvPr>
            <p:ph sz="half" idx="2"/>
          </p:nvPr>
        </p:nvSpPr>
        <p:spPr>
          <a:xfrm>
            <a:off x="4724400" y="1447800"/>
            <a:ext cx="4038600" cy="3886200"/>
          </a:xfrm>
        </p:spPr>
        <p:txBody>
          <a:bodyPr>
            <a:normAutofit fontScale="92500" lnSpcReduction="20000"/>
          </a:bodyPr>
          <a:lstStyle/>
          <a:p>
            <a:r>
              <a:rPr lang="en-US" dirty="0" smtClean="0"/>
              <a:t>Can be interpreted multiple ways</a:t>
            </a:r>
          </a:p>
          <a:p>
            <a:r>
              <a:rPr lang="en-US" dirty="0" smtClean="0"/>
              <a:t>Just as hurtful as face-to-face bullying</a:t>
            </a:r>
          </a:p>
          <a:p>
            <a:r>
              <a:rPr lang="en-US" dirty="0" smtClean="0"/>
              <a:t>Keep your social network sites updated with appropriate privacy settings</a:t>
            </a:r>
          </a:p>
          <a:p>
            <a:r>
              <a:rPr lang="en-US" dirty="0" smtClean="0"/>
              <a:t>Be aware of what you say/write, it can be easily used against you</a:t>
            </a:r>
          </a:p>
        </p:txBody>
      </p:sp>
      <p:sp>
        <p:nvSpPr>
          <p:cNvPr id="5" name="TextBox 4"/>
          <p:cNvSpPr txBox="1"/>
          <p:nvPr/>
        </p:nvSpPr>
        <p:spPr>
          <a:xfrm>
            <a:off x="762000" y="5839361"/>
            <a:ext cx="8610600" cy="1323439"/>
          </a:xfrm>
          <a:prstGeom prst="rect">
            <a:avLst/>
          </a:prstGeom>
          <a:noFill/>
        </p:spPr>
        <p:txBody>
          <a:bodyPr wrap="square" rtlCol="0">
            <a:spAutoFit/>
          </a:bodyPr>
          <a:lstStyle/>
          <a:p>
            <a:r>
              <a:rPr lang="en-US" sz="4000" dirty="0" smtClean="0"/>
              <a:t>All forms of Bullying are WRONG!</a:t>
            </a:r>
          </a:p>
          <a:p>
            <a:endParaRPr lang="en-US" sz="4000" dirty="0"/>
          </a:p>
        </p:txBody>
      </p:sp>
      <p:pic>
        <p:nvPicPr>
          <p:cNvPr id="8195" name="Picture 3" descr="C:\Documents and Settings\kkujawa\Local Settings\Temporary Internet Files\Content.IE5\S706TZRF\MC900230346[1].wmf"/>
          <p:cNvPicPr>
            <a:picLocks noChangeAspect="1" noChangeArrowheads="1"/>
          </p:cNvPicPr>
          <p:nvPr/>
        </p:nvPicPr>
        <p:blipFill>
          <a:blip r:embed="rId3"/>
          <a:srcRect/>
          <a:stretch>
            <a:fillRect/>
          </a:stretch>
        </p:blipFill>
        <p:spPr bwMode="auto">
          <a:xfrm>
            <a:off x="7239000" y="0"/>
            <a:ext cx="1905000" cy="178721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We all leave </a:t>
            </a:r>
            <a:r>
              <a:rPr lang="en-US" b="1" i="1" dirty="0" smtClean="0"/>
              <a:t>FOOTPRINTS</a:t>
            </a:r>
            <a:endParaRPr lang="en-US" b="1" i="1" dirty="0"/>
          </a:p>
        </p:txBody>
      </p:sp>
      <p:sp>
        <p:nvSpPr>
          <p:cNvPr id="4" name="Content Placeholder 3"/>
          <p:cNvSpPr>
            <a:spLocks noGrp="1"/>
          </p:cNvSpPr>
          <p:nvPr>
            <p:ph sz="half" idx="1"/>
          </p:nvPr>
        </p:nvSpPr>
        <p:spPr>
          <a:xfrm>
            <a:off x="5105400" y="1066800"/>
            <a:ext cx="4038600" cy="4525963"/>
          </a:xfrm>
        </p:spPr>
        <p:txBody>
          <a:bodyPr/>
          <a:lstStyle/>
          <a:p>
            <a:r>
              <a:rPr lang="en-US" dirty="0" smtClean="0"/>
              <a:t>Just about everything that is published can be traced back to a specific person since everything done online has a “digital footprint.”</a:t>
            </a:r>
          </a:p>
          <a:p>
            <a:endParaRPr lang="en-US" dirty="0"/>
          </a:p>
        </p:txBody>
      </p:sp>
      <p:pic>
        <p:nvPicPr>
          <p:cNvPr id="6146" name="Picture 2" descr="C:\Documents and Settings\kkujawa\Local Settings\Temporary Internet Files\Content.IE5\9ZL6L1EC\MC900057374[1].wmf"/>
          <p:cNvPicPr>
            <a:picLocks noChangeAspect="1" noChangeArrowheads="1"/>
          </p:cNvPicPr>
          <p:nvPr/>
        </p:nvPicPr>
        <p:blipFill>
          <a:blip r:embed="rId3"/>
          <a:srcRect/>
          <a:stretch>
            <a:fillRect/>
          </a:stretch>
        </p:blipFill>
        <p:spPr bwMode="auto">
          <a:xfrm>
            <a:off x="1219200" y="838200"/>
            <a:ext cx="3253158" cy="3611723"/>
          </a:xfrm>
          <a:prstGeom prst="rect">
            <a:avLst/>
          </a:prstGeom>
          <a:noFill/>
        </p:spPr>
      </p:pic>
      <p:pic>
        <p:nvPicPr>
          <p:cNvPr id="6147" name="Picture 3" descr="C:\Documents and Settings\kkujawa\Local Settings\Temporary Internet Files\Content.IE5\S706TZRF\MC900250392[1].wmf"/>
          <p:cNvPicPr>
            <a:picLocks noChangeAspect="1" noChangeArrowheads="1"/>
          </p:cNvPicPr>
          <p:nvPr/>
        </p:nvPicPr>
        <p:blipFill>
          <a:blip r:embed="rId4"/>
          <a:srcRect/>
          <a:stretch>
            <a:fillRect/>
          </a:stretch>
        </p:blipFill>
        <p:spPr bwMode="auto">
          <a:xfrm>
            <a:off x="6705600" y="4038600"/>
            <a:ext cx="2178050" cy="2459425"/>
          </a:xfrm>
          <a:prstGeom prst="rect">
            <a:avLst/>
          </a:prstGeom>
          <a:noFill/>
        </p:spPr>
      </p:pic>
      <p:sp>
        <p:nvSpPr>
          <p:cNvPr id="8" name="TextBox 7"/>
          <p:cNvSpPr txBox="1"/>
          <p:nvPr/>
        </p:nvSpPr>
        <p:spPr>
          <a:xfrm>
            <a:off x="457200" y="4495801"/>
            <a:ext cx="5867400" cy="2062103"/>
          </a:xfrm>
          <a:prstGeom prst="rect">
            <a:avLst/>
          </a:prstGeom>
          <a:noFill/>
        </p:spPr>
        <p:txBody>
          <a:bodyPr wrap="square" rtlCol="0">
            <a:spAutoFit/>
          </a:bodyPr>
          <a:lstStyle/>
          <a:p>
            <a:r>
              <a:rPr lang="en-US" sz="3200" dirty="0" smtClean="0"/>
              <a:t>Authorities can find where </a:t>
            </a:r>
            <a:r>
              <a:rPr lang="en-US" sz="3200" dirty="0"/>
              <a:t>every </a:t>
            </a:r>
            <a:r>
              <a:rPr lang="en-US" sz="3200" dirty="0" smtClean="0"/>
              <a:t>piece of </a:t>
            </a:r>
            <a:r>
              <a:rPr lang="en-US" sz="3200" dirty="0"/>
              <a:t>information on the Internet came from and who wrote/posted it.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it make YOU look?</a:t>
            </a:r>
            <a:endParaRPr lang="en-US" dirty="0"/>
          </a:p>
        </p:txBody>
      </p:sp>
      <p:sp>
        <p:nvSpPr>
          <p:cNvPr id="3" name="Content Placeholder 2"/>
          <p:cNvSpPr>
            <a:spLocks noGrp="1"/>
          </p:cNvSpPr>
          <p:nvPr>
            <p:ph sz="half" idx="1"/>
          </p:nvPr>
        </p:nvSpPr>
        <p:spPr/>
        <p:txBody>
          <a:bodyPr/>
          <a:lstStyle/>
          <a:p>
            <a:r>
              <a:rPr lang="en-US" dirty="0"/>
              <a:t>Think about how you would feel if </a:t>
            </a:r>
            <a:r>
              <a:rPr lang="en-US" dirty="0" smtClean="0"/>
              <a:t>your parents</a:t>
            </a:r>
            <a:r>
              <a:rPr lang="en-US" dirty="0"/>
              <a:t>, future college admissions office, or employer saw what you published?</a:t>
            </a:r>
          </a:p>
        </p:txBody>
      </p:sp>
      <p:sp>
        <p:nvSpPr>
          <p:cNvPr id="4" name="Content Placeholder 3"/>
          <p:cNvSpPr>
            <a:spLocks noGrp="1"/>
          </p:cNvSpPr>
          <p:nvPr>
            <p:ph sz="half" idx="2"/>
          </p:nvPr>
        </p:nvSpPr>
        <p:spPr/>
        <p:txBody>
          <a:bodyPr/>
          <a:lstStyle/>
          <a:p>
            <a:r>
              <a:rPr lang="en-US" dirty="0" smtClean="0"/>
              <a:t>YOU are responsible for what you write…</a:t>
            </a:r>
          </a:p>
          <a:p>
            <a:r>
              <a:rPr lang="en-US" dirty="0" smtClean="0"/>
              <a:t>Always be aware that you </a:t>
            </a:r>
            <a:r>
              <a:rPr lang="en-US" dirty="0"/>
              <a:t>could damage your reputation </a:t>
            </a:r>
            <a:r>
              <a:rPr lang="en-US" dirty="0" smtClean="0"/>
              <a:t>with your </a:t>
            </a:r>
            <a:r>
              <a:rPr lang="en-US" dirty="0"/>
              <a:t>friends or be punished by your parents, and you may also get into trouble with the law.</a:t>
            </a:r>
          </a:p>
        </p:txBody>
      </p:sp>
      <p:pic>
        <p:nvPicPr>
          <p:cNvPr id="5" name="Picture 6" descr="C:\Documents and Settings\kkujawa\Local Settings\Temporary Internet Files\Content.IE5\S706TZRF\MC900335615[1].wmf"/>
          <p:cNvPicPr>
            <a:picLocks noChangeAspect="1" noChangeArrowheads="1"/>
          </p:cNvPicPr>
          <p:nvPr/>
        </p:nvPicPr>
        <p:blipFill>
          <a:blip r:embed="rId3"/>
          <a:srcRect/>
          <a:stretch>
            <a:fillRect/>
          </a:stretch>
        </p:blipFill>
        <p:spPr bwMode="auto">
          <a:xfrm>
            <a:off x="838200" y="4364037"/>
            <a:ext cx="3606800" cy="2493963"/>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1739</TotalTime>
  <Words>914</Words>
  <Application>Microsoft Office PowerPoint</Application>
  <PresentationFormat>On-screen Show (4:3)</PresentationFormat>
  <Paragraphs>98</Paragraphs>
  <Slides>14</Slides>
  <Notes>8</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Trek</vt:lpstr>
      <vt:lpstr>Bullying- A historical Problem and the new ways to be unkind.</vt:lpstr>
      <vt:lpstr>Bullying </vt:lpstr>
      <vt:lpstr>Historical forms of bullying </vt:lpstr>
      <vt:lpstr>Current Forms of bullying</vt:lpstr>
      <vt:lpstr>Survey</vt:lpstr>
      <vt:lpstr>Did you tell anyone about any of these incidents? Why or why not?</vt:lpstr>
      <vt:lpstr>Cyber Bullying</vt:lpstr>
      <vt:lpstr>We all leave FOOTPRINTS</vt:lpstr>
      <vt:lpstr>How does it make YOU look?</vt:lpstr>
      <vt:lpstr>Bullying Victims</vt:lpstr>
      <vt:lpstr>Why People Bully</vt:lpstr>
      <vt:lpstr>What can Bystanders Do?</vt:lpstr>
      <vt:lpstr>If you’re being bullied… </vt:lpstr>
      <vt:lpstr>PowerPoint Presentation</vt:lpstr>
    </vt:vector>
  </TitlesOfParts>
  <Company>Holt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 A historical Problem and the new ways to be unkind.</dc:title>
  <dc:creator>john hamilton conner</dc:creator>
  <cp:lastModifiedBy>JOHN CONNER</cp:lastModifiedBy>
  <cp:revision>173</cp:revision>
  <dcterms:created xsi:type="dcterms:W3CDTF">2011-02-10T14:54:25Z</dcterms:created>
  <dcterms:modified xsi:type="dcterms:W3CDTF">2012-11-26T19:08:51Z</dcterms:modified>
</cp:coreProperties>
</file>