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3" r:id="rId3"/>
    <p:sldId id="297" r:id="rId4"/>
    <p:sldId id="302" r:id="rId5"/>
    <p:sldId id="309" r:id="rId6"/>
    <p:sldId id="312" r:id="rId7"/>
    <p:sldId id="286" r:id="rId8"/>
    <p:sldId id="291" r:id="rId9"/>
    <p:sldId id="300" r:id="rId10"/>
    <p:sldId id="285" r:id="rId11"/>
    <p:sldId id="303" r:id="rId12"/>
    <p:sldId id="313" r:id="rId13"/>
    <p:sldId id="264" r:id="rId14"/>
    <p:sldId id="306" r:id="rId15"/>
    <p:sldId id="263" r:id="rId16"/>
    <p:sldId id="277" r:id="rId17"/>
    <p:sldId id="276" r:id="rId18"/>
    <p:sldId id="282" r:id="rId19"/>
    <p:sldId id="295" r:id="rId20"/>
    <p:sldId id="292" r:id="rId21"/>
    <p:sldId id="296" r:id="rId22"/>
    <p:sldId id="314" r:id="rId23"/>
    <p:sldId id="305" r:id="rId24"/>
    <p:sldId id="307" r:id="rId25"/>
    <p:sldId id="294" r:id="rId26"/>
    <p:sldId id="308" r:id="rId27"/>
    <p:sldId id="311" r:id="rId28"/>
    <p:sldId id="284" r:id="rId29"/>
    <p:sldId id="288" r:id="rId30"/>
    <p:sldId id="310" r:id="rId3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324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313"/>
            <a:ext cx="3042603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324" y="8840313"/>
            <a:ext cx="3042603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6C354B3-26F9-4D85-B3A3-25215F31E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24" y="1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10" y="4420953"/>
            <a:ext cx="5147308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0313"/>
            <a:ext cx="3042603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24" y="8840313"/>
            <a:ext cx="3042603" cy="4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68" tIns="45835" rIns="91668" bIns="458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6FA72D2-6131-4CBA-9583-16D04179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2720B-1561-4BDA-8815-70F987CDB2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A6EF54CE-69EC-4DA4-8902-46F31CF9B3B0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A4B8896-43AB-4014-87FB-E2688770E0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B6492-0433-4940-8BE9-E450265FB3AE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68697-7490-42F1-A0E9-8F7198974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1E3D8-DBF3-4DBE-86EA-F7B27C4EFA74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0281E-A588-42AD-AC1B-76BB1C895E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D1114D-53AD-4C77-B32F-EF631B153A63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www.holtguidanceandcounseling.weebly.com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E67A6A0D-B034-4375-8FB8-139ACEB3915B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47C5B2-936B-4C1C-AD56-225714F75D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968C2-24FD-4C38-9D2D-B9B8F1BA1653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3B3F6BB3-805F-4993-ADE7-4E38AEE682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79957-61A3-467A-B997-F880FF79B4EE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pPr>
              <a:defRPr/>
            </a:pPr>
            <a:fld id="{83DCD98F-ADD1-49BF-A806-0402F790A9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D778A-FE1A-4E01-B63F-CBC0718FC702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D0FB5-D8BA-43E3-9423-49518E3DD7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6D02C9-E1B1-468E-A283-FA85CB3DEB58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1651-182C-478C-A7C8-D3C216445B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C6B895CC-CA41-425C-BA6F-477C6DC885FE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4B501FF-A04D-4B0B-AF45-86F7C2CBC4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pPr>
              <a:defRPr/>
            </a:pPr>
            <a:fld id="{F58FD657-7ACD-4FC6-AC1A-38C93EE9CCA7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4AD0A4F-1D98-4281-9397-B407CC387F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5FBAEBE6-0D12-4270-AD04-4A30746E5E65}" type="datetime1">
              <a:rPr lang="en-US" smtClean="0"/>
              <a:pPr>
                <a:defRPr/>
              </a:pPr>
              <a:t>1/31/2017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ABD84A7-70A3-4FD7-9E85-72081B910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cruising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cruising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ltguidanceandcounseling.weeb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oltguidanceandcounseling.weebl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sk12.net/parent-student-resources/secondary-grades-7-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24000" y="381000"/>
            <a:ext cx="7239000" cy="5257800"/>
          </a:xfrm>
          <a:ln w="9525" cmpd="sng"/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Holt High School</a:t>
            </a:r>
            <a:br>
              <a:rPr lang="en-US" dirty="0" smtClean="0"/>
            </a:b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&amp; 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800" i="1" dirty="0" smtClean="0"/>
              <a:t>2/2/17 </a:t>
            </a:r>
            <a:r>
              <a:rPr lang="en-US" sz="2800" i="1" dirty="0" smtClean="0"/>
              <a:t>Parent Night</a:t>
            </a:r>
            <a:br>
              <a:rPr lang="en-US" sz="2800" i="1" dirty="0" smtClean="0"/>
            </a:br>
            <a:r>
              <a:rPr lang="en-US" dirty="0" smtClean="0"/>
              <a:t>Main Campus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6" name="Rectangle 1030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5CEF5-5519-42A9-8C79-396518F369A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9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769225" cy="478631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Opportunity to have a grade/class within a wing of the building</a:t>
            </a:r>
            <a:r>
              <a:rPr lang="en-US" sz="2600" dirty="0"/>
              <a:t> </a:t>
            </a:r>
            <a:r>
              <a:rPr lang="en-US" sz="2600" dirty="0" smtClean="0"/>
              <a:t>within the core classes.</a:t>
            </a:r>
          </a:p>
          <a:p>
            <a:pPr eaLnBrk="1" hangingPunct="1"/>
            <a:r>
              <a:rPr lang="en-US" sz="2600" dirty="0" smtClean="0"/>
              <a:t>National trend is to have a more focused and smaller learning community for freshman. </a:t>
            </a:r>
          </a:p>
          <a:p>
            <a:pPr eaLnBrk="1" hangingPunct="1"/>
            <a:r>
              <a:rPr lang="en-US" sz="2600" dirty="0" smtClean="0"/>
              <a:t>Portfolio presentations in May.</a:t>
            </a:r>
          </a:p>
          <a:p>
            <a:pPr eaLnBrk="1" hangingPunct="1"/>
            <a:r>
              <a:rPr lang="en-US" sz="2600" dirty="0" smtClean="0"/>
              <a:t>All students will update their EDP and 4 year plan </a:t>
            </a:r>
            <a:r>
              <a:rPr lang="en-US" sz="2600" dirty="0" smtClean="0">
                <a:hlinkClick r:id="rId2"/>
              </a:rPr>
              <a:t>www.careercruising.com</a:t>
            </a:r>
            <a:endParaRPr lang="en-US" sz="2600" dirty="0" smtClean="0"/>
          </a:p>
          <a:p>
            <a:pPr lvl="1"/>
            <a:r>
              <a:rPr lang="en-US" sz="2000" dirty="0" smtClean="0"/>
              <a:t>Username: holt</a:t>
            </a:r>
          </a:p>
          <a:p>
            <a:pPr lvl="1"/>
            <a:r>
              <a:rPr lang="en-US" sz="2000" dirty="0" smtClean="0"/>
              <a:t>PW: rams</a:t>
            </a:r>
            <a:endParaRPr lang="en-US" sz="1700" dirty="0" smtClean="0"/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28C44-DC3E-4438-8BD2-722731E3401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holtguidanceandcounseling.weebly.com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16296"/>
              </p:ext>
            </p:extLst>
          </p:nvPr>
        </p:nvGraphicFramePr>
        <p:xfrm>
          <a:off x="1588" y="180975"/>
          <a:ext cx="9142412" cy="649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9141751" imgH="6497534" progId="Word.Document.12">
                  <p:embed/>
                </p:oleObj>
              </mc:Choice>
              <mc:Fallback>
                <p:oleObj name="Document" r:id="rId3" imgW="9141751" imgH="6497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80975"/>
                        <a:ext cx="9142412" cy="6497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7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506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Incoming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Scheduling 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1- February 7</a:t>
            </a:r>
            <a:r>
              <a:rPr lang="en-US" baseline="30000" dirty="0" smtClean="0"/>
              <a:t>th</a:t>
            </a:r>
            <a:r>
              <a:rPr lang="en-US" dirty="0" smtClean="0"/>
              <a:t> during intervention</a:t>
            </a:r>
          </a:p>
          <a:p>
            <a:r>
              <a:rPr lang="en-US" dirty="0" smtClean="0"/>
              <a:t>Day 2- February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Counselors will visit classrooms</a:t>
            </a:r>
          </a:p>
          <a:p>
            <a:pPr lvl="1"/>
            <a:r>
              <a:rPr lang="en-US" dirty="0" smtClean="0"/>
              <a:t>Schedule forms are due on </a:t>
            </a:r>
            <a:r>
              <a:rPr lang="en-US" dirty="0" smtClean="0">
                <a:solidFill>
                  <a:srgbClr val="C00000"/>
                </a:solidFill>
              </a:rPr>
              <a:t>Feb 15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9</a:t>
            </a:r>
            <a:r>
              <a:rPr lang="en-US" b="1" baseline="30000" smtClean="0"/>
              <a:t>th</a:t>
            </a:r>
            <a:r>
              <a:rPr lang="en-US" b="1" smtClean="0"/>
              <a:t> Grade: Core Classes</a:t>
            </a:r>
            <a:r>
              <a:rPr lang="en-US" smtClean="0"/>
              <a:t> 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924800" cy="44338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U.S. History 1900-present       2 </a:t>
            </a:r>
            <a:r>
              <a:rPr lang="en-US" dirty="0" err="1" smtClean="0"/>
              <a:t>sem</a:t>
            </a:r>
            <a:endParaRPr lang="en-US" dirty="0" smtClean="0"/>
          </a:p>
          <a:p>
            <a:pPr lvl="1" eaLnBrk="1" hangingPunct="1"/>
            <a:r>
              <a:rPr lang="en-US" sz="2400" dirty="0" smtClean="0"/>
              <a:t>American Studies (SS/</a:t>
            </a:r>
            <a:r>
              <a:rPr lang="en-US" sz="2400" dirty="0" err="1" smtClean="0"/>
              <a:t>Eng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dirty="0" smtClean="0"/>
              <a:t>Geometry (Honors </a:t>
            </a:r>
            <a:r>
              <a:rPr lang="en-US" sz="2000" dirty="0" smtClean="0"/>
              <a:t>teacher sig</a:t>
            </a:r>
            <a:r>
              <a:rPr lang="en-US" dirty="0" smtClean="0"/>
              <a:t>)   2 </a:t>
            </a:r>
            <a:r>
              <a:rPr lang="en-US" dirty="0" err="1" smtClean="0"/>
              <a:t>sem</a:t>
            </a:r>
            <a:endParaRPr lang="en-US" dirty="0" smtClean="0"/>
          </a:p>
          <a:p>
            <a:pPr eaLnBrk="1" hangingPunct="1"/>
            <a:r>
              <a:rPr lang="en-US" dirty="0" smtClean="0"/>
              <a:t>English 9 (Honors App)          2 </a:t>
            </a:r>
            <a:r>
              <a:rPr lang="en-US" dirty="0" err="1" smtClean="0"/>
              <a:t>sem</a:t>
            </a:r>
            <a:endParaRPr lang="en-US" dirty="0" smtClean="0"/>
          </a:p>
          <a:p>
            <a:pPr eaLnBrk="1" hangingPunct="1"/>
            <a:r>
              <a:rPr lang="en-US" dirty="0" smtClean="0"/>
              <a:t>Earth Science			  2 </a:t>
            </a:r>
            <a:r>
              <a:rPr lang="en-US" dirty="0" err="1" smtClean="0"/>
              <a:t>sem</a:t>
            </a:r>
            <a:endParaRPr lang="en-US" dirty="0" smtClean="0"/>
          </a:p>
          <a:p>
            <a:pPr lvl="4" eaLnBrk="1" hangingPunct="1">
              <a:buFont typeface="Wingdings" pitchFamily="2" charset="2"/>
              <a:buNone/>
            </a:pPr>
            <a:r>
              <a:rPr lang="en-US" dirty="0" smtClean="0"/>
              <a:t>	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sz="3200" dirty="0" smtClean="0"/>
              <a:t>= </a:t>
            </a:r>
            <a:r>
              <a:rPr lang="en-US" sz="3200" dirty="0"/>
              <a:t>8</a:t>
            </a:r>
            <a:r>
              <a:rPr lang="en-US" sz="3200" dirty="0" smtClean="0"/>
              <a:t> out of 12 possible in a year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78C9-4497-4604-9DD6-07863D2AFC8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762000" y="5257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Request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53920"/>
              </p:ext>
            </p:extLst>
          </p:nvPr>
        </p:nvGraphicFramePr>
        <p:xfrm>
          <a:off x="2438400" y="1674813"/>
          <a:ext cx="4419600" cy="503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Document" r:id="rId3" imgW="6051642" imgH="9469270" progId="Word.Document.12">
                  <p:embed/>
                </p:oleObj>
              </mc:Choice>
              <mc:Fallback>
                <p:oleObj name="Document" r:id="rId3" imgW="6051642" imgH="9469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674813"/>
                        <a:ext cx="4419600" cy="50307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2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89426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9</a:t>
            </a:r>
            <a:r>
              <a:rPr lang="en-US" b="1" baseline="30000" dirty="0" smtClean="0">
                <a:solidFill>
                  <a:schemeClr val="accent1">
                    <a:lumMod val="2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25000"/>
                  </a:schemeClr>
                </a:solidFill>
              </a:rPr>
              <a:t> Grade Electives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4582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u="sng" dirty="0" smtClean="0"/>
              <a:t>One Semester- SAMPLE!!!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dirty="0" smtClean="0"/>
              <a:t>	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Dramatic Performance &amp; Theatre	- English elective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Computer Applications</a:t>
            </a:r>
            <a:r>
              <a:rPr lang="en-US" sz="2000" dirty="0" smtClean="0"/>
              <a:t>	     	- fulfills computer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Drawing 				- fulfills fine art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Painting				- fulfills fine art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Lifetime Activities			- fulfills PE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Health				-graduation requirement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i="1" dirty="0" smtClean="0"/>
              <a:t>***as well as many other electives listed in Program Planning Manual</a:t>
            </a:r>
          </a:p>
          <a:p>
            <a:pPr lvl="1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 smtClean="0"/>
              <a:t>Full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Modern Language (German, Spanish, French)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Concert Band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Choir 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Technical Drawing A &amp; B 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B5DE2-94EA-435D-A9F1-646EF996A92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B31647-D430-4750-BB5D-AAC10DE3F6D0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57403"/>
              </p:ext>
            </p:extLst>
          </p:nvPr>
        </p:nvGraphicFramePr>
        <p:xfrm>
          <a:off x="838200" y="609600"/>
          <a:ext cx="7620000" cy="557214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611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latin typeface="Arial"/>
                        </a:rPr>
                        <a:t>Mock</a:t>
                      </a:r>
                      <a:r>
                        <a:rPr lang="en-US" sz="3600" b="1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3600" b="1" i="0" u="none" strike="noStrike" dirty="0" smtClean="0">
                          <a:latin typeface="Arial"/>
                        </a:rPr>
                        <a:t>Freshman Schedule</a:t>
                      </a:r>
                    </a:p>
                    <a:p>
                      <a:pPr algn="l" fontAlgn="b"/>
                      <a:endParaRPr lang="en-US" sz="3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58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200" b="0" i="1" u="none" strike="noStrike" dirty="0">
                          <a:latin typeface="Arial"/>
                        </a:rPr>
                        <a:t>Core with all electives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</a:t>
                      </a:r>
                      <a:r>
                        <a:rPr lang="en-US" sz="1800" b="1" i="0" u="none" strike="noStrike" dirty="0">
                          <a:latin typeface="Arial"/>
                        </a:rPr>
                        <a:t>One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</a:t>
                      </a:r>
                      <a:r>
                        <a:rPr lang="en-US" sz="1800" b="1" i="0" u="none" strike="noStrike" dirty="0">
                          <a:latin typeface="Arial"/>
                        </a:rPr>
                        <a:t>Two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1st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Geometry 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Geometry 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2nd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English 9 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English 9 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5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latin typeface="Arial"/>
                        </a:rPr>
                        <a:t>3rd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U.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S.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History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U.S. 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History 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"/>
                        </a:rPr>
                        <a:t>4th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Earth Science 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Earth Science B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"/>
                        </a:rPr>
                        <a:t>5th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Computer Apps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latin typeface="Arial"/>
                        </a:rPr>
                        <a:t>6th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General Art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Nutrition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&amp; Wellness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798287-1E2E-4B49-887A-B46EE5AD1566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17112"/>
              </p:ext>
            </p:extLst>
          </p:nvPr>
        </p:nvGraphicFramePr>
        <p:xfrm>
          <a:off x="762001" y="228601"/>
          <a:ext cx="7696199" cy="6096001"/>
        </p:xfrm>
        <a:graphic>
          <a:graphicData uri="http://schemas.openxmlformats.org/drawingml/2006/table">
            <a:tbl>
              <a:tblPr/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22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600" b="1" i="0" u="none" strike="noStrike" dirty="0" smtClean="0">
                          <a:latin typeface="Arial"/>
                        </a:rPr>
                        <a:t>Mock Freshman Schedule</a:t>
                      </a:r>
                    </a:p>
                    <a:p>
                      <a:pPr algn="l" fontAlgn="b"/>
                      <a:endParaRPr lang="en-US" sz="3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15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latin typeface="Arial"/>
                        </a:rPr>
                        <a:t>Core with Band and Modern </a:t>
                      </a:r>
                      <a:r>
                        <a:rPr lang="en-US" sz="2000" b="0" i="1" u="none" strike="noStrike" dirty="0" smtClean="0">
                          <a:latin typeface="Arial"/>
                        </a:rPr>
                        <a:t>Language</a:t>
                      </a:r>
                    </a:p>
                    <a:p>
                      <a:pPr algn="l" fontAlgn="b"/>
                      <a:endParaRPr lang="en-US" sz="1000" b="0" i="1" u="none" strike="noStrike" dirty="0" smtClean="0">
                        <a:latin typeface="Arial"/>
                      </a:endParaRPr>
                    </a:p>
                    <a:p>
                      <a:pPr algn="l" fontAlgn="b"/>
                      <a:endParaRPr lang="en-US" sz="1000" b="0" i="1" u="none" strike="noStrike" dirty="0" smtClean="0">
                        <a:latin typeface="Arial"/>
                      </a:endParaRPr>
                    </a:p>
                    <a:p>
                      <a:pPr algn="l" fontAlgn="b"/>
                      <a:endParaRPr lang="en-US" sz="1000" b="0" i="1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latin typeface="Arial"/>
                        </a:rPr>
                        <a:t> 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One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</a:t>
                      </a:r>
                      <a:r>
                        <a:rPr lang="en-US" sz="1800" b="1" i="0" u="none" strike="noStrike" dirty="0">
                          <a:latin typeface="Arial"/>
                        </a:rPr>
                        <a:t>Two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1st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Geometry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Geometry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2nd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English 9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English 9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3rd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U.S. History 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U.S. </a:t>
                      </a:r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History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4th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Earth Science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Earth Science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5th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Spanish II A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Spanish II 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6th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Band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Band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Scheduling for next school year: Class of </a:t>
            </a:r>
            <a:r>
              <a:rPr lang="en-US" b="1" dirty="0" smtClean="0"/>
              <a:t>2021</a:t>
            </a:r>
            <a:endParaRPr lang="en-US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Honors application for English- </a:t>
            </a:r>
            <a:r>
              <a:rPr lang="en-US" sz="2800" dirty="0" smtClean="0">
                <a:solidFill>
                  <a:srgbClr val="C00000"/>
                </a:solidFill>
              </a:rPr>
              <a:t>March </a:t>
            </a:r>
            <a:r>
              <a:rPr lang="en-US" sz="2800" dirty="0" smtClean="0">
                <a:solidFill>
                  <a:srgbClr val="C00000"/>
                </a:solidFill>
              </a:rPr>
              <a:t>3rd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(portfolio – due in English class, summer reading). Talk to current English teacher for more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Teacher recommendation and parent approval for Honors Geometry; must sign course selection sheet.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Modern Language teacher initials approval to next level (e.g. Spanish II).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Schedule Request Form Due back to Math teachers on </a:t>
            </a:r>
            <a:r>
              <a:rPr lang="en-US" sz="2800" dirty="0" smtClean="0">
                <a:solidFill>
                  <a:srgbClr val="C00000"/>
                </a:solidFill>
              </a:rPr>
              <a:t>Feb </a:t>
            </a:r>
            <a:r>
              <a:rPr lang="en-US" sz="2800" dirty="0" smtClean="0">
                <a:solidFill>
                  <a:srgbClr val="C00000"/>
                </a:solidFill>
              </a:rPr>
              <a:t>15</a:t>
            </a:r>
            <a:r>
              <a:rPr lang="en-US" sz="2800" baseline="30000" dirty="0" smtClean="0">
                <a:solidFill>
                  <a:srgbClr val="C00000"/>
                </a:solidFill>
              </a:rPr>
              <a:t>th</a:t>
            </a:r>
            <a:r>
              <a:rPr lang="en-US" sz="2800" dirty="0" smtClean="0"/>
              <a:t>.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0CFA5-8BA2-462A-9EEB-DDCCC3C4B50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b="1" dirty="0" smtClean="0"/>
              <a:t>Incoming 10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 smtClean="0"/>
              <a:t>grade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769225" cy="501491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Opportunity to apply for Career Center.</a:t>
            </a:r>
          </a:p>
          <a:p>
            <a:r>
              <a:rPr lang="en-US" sz="2800" dirty="0" smtClean="0"/>
              <a:t>Opportunity to apply for National Honor Society in February (3.25 GPA &amp; 20 hours community service).</a:t>
            </a:r>
          </a:p>
          <a:p>
            <a:r>
              <a:rPr lang="en-US" sz="2800" dirty="0" smtClean="0"/>
              <a:t>Opportunity to apply for Early </a:t>
            </a:r>
            <a:r>
              <a:rPr lang="en-US" sz="2800" dirty="0"/>
              <a:t>C</a:t>
            </a:r>
            <a:r>
              <a:rPr lang="en-US" sz="2800" dirty="0" smtClean="0"/>
              <a:t>ollege at LCC (March).  Applications are mailed from LCC.</a:t>
            </a:r>
          </a:p>
          <a:p>
            <a:pPr lvl="1"/>
            <a:r>
              <a:rPr lang="en-US" sz="2400" dirty="0" smtClean="0"/>
              <a:t>More information forthcoming see Mr. Conner.</a:t>
            </a:r>
          </a:p>
          <a:p>
            <a:r>
              <a:rPr lang="en-US" sz="2800" dirty="0" smtClean="0"/>
              <a:t>Opportunity to take first Advanced Placement course = A.P. World </a:t>
            </a:r>
            <a:r>
              <a:rPr lang="en-US" sz="2800" dirty="0" smtClean="0"/>
              <a:t>History &amp; A.P. Biology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sz="2800" dirty="0" smtClean="0"/>
              <a:t>All Course Applications due on </a:t>
            </a:r>
            <a:r>
              <a:rPr lang="en-US" sz="2800" dirty="0" smtClean="0">
                <a:solidFill>
                  <a:srgbClr val="00B050"/>
                </a:solidFill>
              </a:rPr>
              <a:t>Mar </a:t>
            </a:r>
            <a:r>
              <a:rPr lang="en-US" sz="2800" dirty="0" smtClean="0">
                <a:solidFill>
                  <a:srgbClr val="00B050"/>
                </a:solidFill>
              </a:rPr>
              <a:t>3rd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066800"/>
          </a:xfrm>
        </p:spPr>
        <p:txBody>
          <a:bodyPr/>
          <a:lstStyle/>
          <a:p>
            <a:r>
              <a:rPr lang="en-US" dirty="0" smtClean="0"/>
              <a:t>People to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69225" cy="4953000"/>
          </a:xfrm>
        </p:spPr>
        <p:txBody>
          <a:bodyPr/>
          <a:lstStyle/>
          <a:p>
            <a:r>
              <a:rPr lang="en-US" sz="2800" dirty="0" smtClean="0"/>
              <a:t>Principals:</a:t>
            </a:r>
          </a:p>
          <a:p>
            <a:pPr lvl="1"/>
            <a:r>
              <a:rPr lang="en-US" sz="2400" dirty="0" smtClean="0"/>
              <a:t>Mr. Willard</a:t>
            </a:r>
          </a:p>
          <a:p>
            <a:pPr lvl="1"/>
            <a:r>
              <a:rPr lang="en-US" sz="2400" dirty="0" smtClean="0"/>
              <a:t>Mrs. Coe</a:t>
            </a:r>
          </a:p>
          <a:p>
            <a:pPr lvl="1"/>
            <a:r>
              <a:rPr lang="en-US" sz="2400" dirty="0" smtClean="0"/>
              <a:t>Mr. Billingslea</a:t>
            </a:r>
          </a:p>
          <a:p>
            <a:pPr lvl="1"/>
            <a:r>
              <a:rPr lang="en-US" sz="2400" dirty="0" smtClean="0"/>
              <a:t>Mr. Johnson</a:t>
            </a:r>
          </a:p>
          <a:p>
            <a:r>
              <a:rPr lang="en-US" sz="1600" dirty="0" smtClean="0"/>
              <a:t>Kim Reichard– Counselor (last names A-G; Career Center)</a:t>
            </a:r>
          </a:p>
          <a:p>
            <a:r>
              <a:rPr lang="en-US" sz="1600" dirty="0" smtClean="0"/>
              <a:t>John Conner – Counselor (last names H-O; Early College)</a:t>
            </a:r>
          </a:p>
          <a:p>
            <a:r>
              <a:rPr lang="en-US" sz="1600" dirty="0" smtClean="0"/>
              <a:t>Nicole Lown– Counselor (last names P-Z; Testing)</a:t>
            </a:r>
          </a:p>
          <a:p>
            <a:r>
              <a:rPr lang="en-US" sz="1600" dirty="0" smtClean="0"/>
              <a:t>Lindsay Schaeff– Counselor (North Campus)</a:t>
            </a:r>
          </a:p>
          <a:p>
            <a:r>
              <a:rPr lang="en-US" sz="1600" dirty="0" smtClean="0"/>
              <a:t>Karen Moore - College </a:t>
            </a:r>
            <a:r>
              <a:rPr lang="en-US" sz="1600" dirty="0" smtClean="0"/>
              <a:t>Advisor</a:t>
            </a:r>
            <a:endParaRPr lang="en-US" sz="2400" dirty="0"/>
          </a:p>
          <a:p>
            <a:r>
              <a:rPr lang="en-US" sz="1800" dirty="0" smtClean="0"/>
              <a:t>Success Coordinators</a:t>
            </a:r>
          </a:p>
          <a:p>
            <a:pPr lvl="1"/>
            <a:r>
              <a:rPr lang="en-US" sz="1400" dirty="0" smtClean="0"/>
              <a:t>Krista Lewicki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grade: Core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02663" cy="4495800"/>
          </a:xfrm>
        </p:spPr>
        <p:txBody>
          <a:bodyPr/>
          <a:lstStyle/>
          <a:p>
            <a:r>
              <a:rPr lang="en-US" dirty="0" smtClean="0"/>
              <a:t>World History (A.P. app)    </a:t>
            </a:r>
            <a:r>
              <a:rPr lang="en-US" dirty="0" smtClean="0"/>
              <a:t>	 </a:t>
            </a:r>
            <a:r>
              <a:rPr lang="en-US" dirty="0" smtClean="0"/>
              <a:t>2 semesters</a:t>
            </a:r>
          </a:p>
          <a:p>
            <a:r>
              <a:rPr lang="en-US" dirty="0" smtClean="0"/>
              <a:t>Algebra A (Honors </a:t>
            </a:r>
            <a:r>
              <a:rPr lang="en-US" sz="2400" dirty="0" smtClean="0"/>
              <a:t>teacher rec</a:t>
            </a:r>
            <a:r>
              <a:rPr lang="en-US" dirty="0" smtClean="0"/>
              <a:t>)2 semesters</a:t>
            </a:r>
          </a:p>
          <a:p>
            <a:r>
              <a:rPr lang="en-US" dirty="0" smtClean="0"/>
              <a:t>English 10 (Honors app)       </a:t>
            </a:r>
            <a:r>
              <a:rPr lang="en-US" dirty="0" smtClean="0"/>
              <a:t>2 </a:t>
            </a:r>
            <a:r>
              <a:rPr lang="en-US" dirty="0" smtClean="0"/>
              <a:t>semesters</a:t>
            </a:r>
          </a:p>
          <a:p>
            <a:r>
              <a:rPr lang="en-US" dirty="0" smtClean="0"/>
              <a:t>Biology	(</a:t>
            </a:r>
            <a:r>
              <a:rPr lang="en-US" dirty="0" smtClean="0"/>
              <a:t>A.P. app)</a:t>
            </a:r>
            <a:r>
              <a:rPr lang="en-US" dirty="0" smtClean="0"/>
              <a:t>	     </a:t>
            </a:r>
            <a:r>
              <a:rPr lang="en-US" dirty="0" smtClean="0"/>
              <a:t>		2 </a:t>
            </a:r>
            <a:r>
              <a:rPr lang="en-US" dirty="0" smtClean="0"/>
              <a:t>semesters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Applications due </a:t>
            </a:r>
            <a:r>
              <a:rPr lang="en-US" dirty="0" smtClean="0">
                <a:solidFill>
                  <a:srgbClr val="C00000"/>
                </a:solidFill>
              </a:rPr>
              <a:t>March </a:t>
            </a:r>
            <a:r>
              <a:rPr lang="en-US" dirty="0" smtClean="0">
                <a:solidFill>
                  <a:srgbClr val="C00000"/>
                </a:solidFill>
              </a:rPr>
              <a:t>3rd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_____________________________________	= 8 out of 12 possible in the year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Sophomore schedule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F1651-182C-478C-A7C8-D3C216445B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74545"/>
              </p:ext>
            </p:extLst>
          </p:nvPr>
        </p:nvGraphicFramePr>
        <p:xfrm>
          <a:off x="1062038" y="1766888"/>
          <a:ext cx="7696199" cy="3793574"/>
        </p:xfrm>
        <a:graphic>
          <a:graphicData uri="http://schemas.openxmlformats.org/drawingml/2006/table">
            <a:tbl>
              <a:tblPr/>
              <a:tblGrid>
                <a:gridCol w="167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latin typeface="Arial"/>
                        </a:rPr>
                        <a:t> 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One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Arial"/>
                        </a:rPr>
                        <a:t>Semester </a:t>
                      </a:r>
                      <a:r>
                        <a:rPr lang="en-US" sz="1800" b="1" i="0" u="none" strike="noStrike" dirty="0">
                          <a:latin typeface="Arial"/>
                        </a:rPr>
                        <a:t>Two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1st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Algebra 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Algebra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2nd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Honors English 10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Honors English 10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61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3rd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World History A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World History B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4th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Music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Theory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Psychology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latin typeface="Arial"/>
                        </a:rPr>
                        <a:t>5th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Biology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Biology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2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latin typeface="Arial"/>
                        </a:rPr>
                        <a:t>6th Hour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Computer Applications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Team Sports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506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Incoming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Scheduling 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1- February 7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Students walk through schedule and teachers discuss next year options.</a:t>
            </a:r>
          </a:p>
          <a:p>
            <a:r>
              <a:rPr lang="en-US" dirty="0" smtClean="0"/>
              <a:t>Day 2- February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Counselors will visit classrooms</a:t>
            </a:r>
          </a:p>
          <a:p>
            <a:pPr lvl="1"/>
            <a:r>
              <a:rPr lang="en-US" dirty="0" smtClean="0"/>
              <a:t>Schedule forms are due on </a:t>
            </a:r>
            <a:r>
              <a:rPr lang="en-US" dirty="0" smtClean="0">
                <a:solidFill>
                  <a:srgbClr val="C00000"/>
                </a:solidFill>
              </a:rPr>
              <a:t>Feb 9</a:t>
            </a:r>
            <a:r>
              <a:rPr lang="en-US" baseline="30000" dirty="0" smtClean="0">
                <a:solidFill>
                  <a:srgbClr val="C00000"/>
                </a:solidFill>
              </a:rPr>
              <a:t>th</a:t>
            </a:r>
            <a:r>
              <a:rPr lang="en-US" dirty="0" smtClean="0"/>
              <a:t>.  (Same 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make up credits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Summer School </a:t>
            </a:r>
            <a:r>
              <a:rPr lang="en-US" dirty="0" smtClean="0">
                <a:solidFill>
                  <a:srgbClr val="C00000"/>
                </a:solidFill>
              </a:rPr>
              <a:t>($100) </a:t>
            </a:r>
            <a:r>
              <a:rPr lang="en-US" dirty="0" smtClean="0"/>
              <a:t>and Michigan Virtual High School are the options for making up credit when considered OFF TRACK for graduation. OFF Track = more than 2.0 credits of failure (5 classes)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holtguidanceandcounseling.weebly.com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Request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070582"/>
              </p:ext>
            </p:extLst>
          </p:nvPr>
        </p:nvGraphicFramePr>
        <p:xfrm>
          <a:off x="2590800" y="1676400"/>
          <a:ext cx="3810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3" imgW="6035408" imgH="8222897" progId="Word.Document.12">
                  <p:embed/>
                </p:oleObj>
              </mc:Choice>
              <mc:Fallback>
                <p:oleObj name="Document" r:id="rId3" imgW="6035408" imgH="8222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676400"/>
                        <a:ext cx="3810000" cy="4572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181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Scheduling for next year: Class of </a:t>
            </a:r>
            <a:r>
              <a:rPr lang="en-US" b="1" dirty="0" smtClean="0"/>
              <a:t>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6888"/>
            <a:ext cx="8526463" cy="4862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Overview of classes and electives presented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hour and throughout the day on Feb </a:t>
            </a:r>
            <a:r>
              <a:rPr lang="en-US" sz="2400" dirty="0"/>
              <a:t>9</a:t>
            </a:r>
            <a:r>
              <a:rPr lang="en-US" sz="2400" dirty="0" smtClean="0"/>
              <a:t>th. Students will have a notes sheet to carry with them.</a:t>
            </a:r>
          </a:p>
          <a:p>
            <a:r>
              <a:rPr lang="en-US" sz="2400" dirty="0" smtClean="0"/>
              <a:t>Counselors in Math classes </a:t>
            </a:r>
            <a:r>
              <a:rPr lang="en-US" sz="2400" dirty="0" smtClean="0">
                <a:solidFill>
                  <a:srgbClr val="C00000"/>
                </a:solidFill>
              </a:rPr>
              <a:t>Feb. </a:t>
            </a:r>
            <a:r>
              <a:rPr lang="en-US" sz="2400" dirty="0" smtClean="0">
                <a:solidFill>
                  <a:srgbClr val="C00000"/>
                </a:solidFill>
              </a:rPr>
              <a:t>9</a:t>
            </a:r>
            <a:r>
              <a:rPr lang="en-US" sz="2400" baseline="30000" dirty="0" smtClean="0">
                <a:solidFill>
                  <a:srgbClr val="C00000"/>
                </a:solidFill>
              </a:rPr>
              <a:t>th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; </a:t>
            </a:r>
            <a:r>
              <a:rPr lang="en-US" sz="2400" u="sng" dirty="0" smtClean="0"/>
              <a:t>schedule request forms due that day</a:t>
            </a:r>
            <a:r>
              <a:rPr lang="en-US" sz="2400" dirty="0" smtClean="0"/>
              <a:t>. A confirmation letter will be sent home and must be returned with parent signature.</a:t>
            </a:r>
          </a:p>
          <a:p>
            <a:r>
              <a:rPr lang="en-US" sz="2400" dirty="0" smtClean="0"/>
              <a:t>Honors Algebra I requests should be made to student’s current Math teacher. Teachers provide counselors with list of approved students.</a:t>
            </a:r>
          </a:p>
          <a:p>
            <a:r>
              <a:rPr lang="en-US" sz="2400" dirty="0" smtClean="0"/>
              <a:t>Application process for Honors English 10</a:t>
            </a:r>
            <a:r>
              <a:rPr lang="en-US" sz="2800" dirty="0" smtClean="0"/>
              <a:t>. </a:t>
            </a:r>
            <a:r>
              <a:rPr lang="en-US" sz="2400" dirty="0" smtClean="0">
                <a:solidFill>
                  <a:srgbClr val="C00000"/>
                </a:solidFill>
              </a:rPr>
              <a:t>Due March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baseline="30000" dirty="0" smtClean="0">
                <a:solidFill>
                  <a:srgbClr val="C00000"/>
                </a:solidFill>
              </a:rPr>
              <a:t>rd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Not turning in your request sheet</a:t>
            </a:r>
          </a:p>
          <a:p>
            <a:r>
              <a:rPr lang="en-US" sz="3200" dirty="0" smtClean="0"/>
              <a:t>Not turning in your request sheet on time</a:t>
            </a:r>
          </a:p>
          <a:p>
            <a:r>
              <a:rPr lang="en-US" sz="3200" dirty="0" smtClean="0"/>
              <a:t>Not turning in your registration confirmation sheet, with signature</a:t>
            </a:r>
          </a:p>
          <a:p>
            <a:r>
              <a:rPr lang="en-US" sz="3200" dirty="0" smtClean="0"/>
              <a:t>Multiple single offering courses.  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holtguidanceandcounseling.weebly.com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Biggest student scheduling mistakes/conflicts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31495" t="7810" r="30247" b="4109"/>
          <a:stretch/>
        </p:blipFill>
        <p:spPr bwMode="auto">
          <a:xfrm>
            <a:off x="1676400" y="1447800"/>
            <a:ext cx="5562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727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342063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Support Systems:</a:t>
            </a:r>
          </a:p>
        </p:txBody>
      </p:sp>
      <p:sp>
        <p:nvSpPr>
          <p:cNvPr id="18436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Every </a:t>
            </a:r>
            <a:r>
              <a:rPr lang="en-US" sz="2400" dirty="0" smtClean="0"/>
              <a:t>student will create an Educational Development Plan (EDP); </a:t>
            </a:r>
            <a:r>
              <a:rPr lang="en-US" sz="2400" dirty="0" smtClean="0">
                <a:hlinkClick r:id="rId2"/>
              </a:rPr>
              <a:t>www.careercruising.com</a:t>
            </a:r>
            <a:r>
              <a:rPr lang="en-US" sz="2400" dirty="0" smtClean="0"/>
              <a:t>  username-holt; password-rams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Portfolio Days first full week in May (9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Peer Mentors- Tutoring in library Mondays- 2:45-3:45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Success Coordinators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Mrs</a:t>
            </a:r>
            <a:r>
              <a:rPr lang="en-US" sz="2000" dirty="0" smtClean="0"/>
              <a:t>. Lewicki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228727-C46F-4DC3-9E47-01A4F722731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ln w="9525" cmpd="sng"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What to do now: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038" y="1766888"/>
            <a:ext cx="7769225" cy="5014912"/>
          </a:xfrm>
        </p:spPr>
        <p:txBody>
          <a:bodyPr/>
          <a:lstStyle/>
          <a:p>
            <a:r>
              <a:rPr lang="en-US" altLang="en-US" dirty="0"/>
              <a:t>Talk with your current teachers to </a:t>
            </a:r>
            <a:r>
              <a:rPr lang="en-US" altLang="en-US" dirty="0" smtClean="0"/>
              <a:t>discuss </a:t>
            </a:r>
            <a:r>
              <a:rPr lang="en-US" altLang="en-US" dirty="0"/>
              <a:t>what courses and levels to take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Prepare questions for counselors visit to classrooms.</a:t>
            </a:r>
          </a:p>
          <a:p>
            <a:pPr eaLnBrk="1" hangingPunct="1"/>
            <a:r>
              <a:rPr lang="en-US" altLang="en-US" dirty="0"/>
              <a:t>Read the Program Planning </a:t>
            </a:r>
            <a:r>
              <a:rPr lang="en-US" altLang="en-US" dirty="0" smtClean="0"/>
              <a:t>Manual for a complete description of courses:</a:t>
            </a:r>
            <a:endParaRPr lang="en-US" altLang="en-US" dirty="0"/>
          </a:p>
          <a:p>
            <a:pPr lvl="1" eaLnBrk="1" hangingPunct="1"/>
            <a:r>
              <a:rPr lang="en-US" altLang="en-US" sz="2400" dirty="0" smtClean="0">
                <a:hlinkClick r:id="rId2"/>
              </a:rPr>
              <a:t>www.holtguidanceandcounseling.weebly.com</a:t>
            </a:r>
            <a:endParaRPr lang="en-US" altLang="en-US" sz="2400" dirty="0" smtClean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en-US" dirty="0" smtClean="0"/>
              <a:t>Academic Culture at HHS</a:t>
            </a:r>
            <a:endParaRPr lang="en-US" dirty="0"/>
          </a:p>
        </p:txBody>
      </p:sp>
      <p:pic>
        <p:nvPicPr>
          <p:cNvPr id="5" name="Content Placeholder 4" descr="ass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919" y="1646238"/>
            <a:ext cx="70541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Guidance Website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www.holtguidanceandcounseling.weebly.com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3" y="1646238"/>
            <a:ext cx="8046154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4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/>
            <a:r>
              <a:rPr lang="en-US" altLang="en-US" sz="3200" dirty="0">
                <a:solidFill>
                  <a:schemeClr val="tx1"/>
                </a:solidFill>
              </a:rPr>
              <a:t>PROMOTING AN ACADEMIC CULTURE OF SUCCESS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762000" y="1717674"/>
            <a:ext cx="82296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 marL="349250" indent="-304800"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387350" indent="-342900" defTabSz="914400">
              <a:spcBef>
                <a:spcPts val="400"/>
              </a:spcBef>
              <a:buClr>
                <a:srgbClr val="C6695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Regular </a:t>
            </a:r>
            <a:r>
              <a:rPr lang="en-US" altLang="en-US" sz="2400" dirty="0">
                <a:solidFill>
                  <a:schemeClr val="tx1"/>
                </a:solidFill>
              </a:rPr>
              <a:t>attendance is key!  Those that miss more than 10% of classes are less successful (9 days a semester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387350" indent="-342900" defTabSz="914400">
              <a:spcBef>
                <a:spcPts val="400"/>
              </a:spcBef>
              <a:buClr>
                <a:srgbClr val="C6695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Advocate for yourselves. Check Skyward regularly, ask for help, take ownership of your learning, create goals for yourself, and make connections with your learning outside of class.</a:t>
            </a:r>
          </a:p>
          <a:p>
            <a:pPr marL="387350" indent="-342900" defTabSz="914400">
              <a:spcBef>
                <a:spcPts val="400"/>
              </a:spcBef>
              <a:buClr>
                <a:srgbClr val="C6695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Come to class with the attitude to learn and participate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</a:p>
          <a:p>
            <a:pPr marL="3873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Take </a:t>
            </a:r>
            <a:r>
              <a:rPr lang="en-US" altLang="en-US" sz="2400" dirty="0">
                <a:solidFill>
                  <a:schemeClr val="tx1"/>
                </a:solidFill>
              </a:rPr>
              <a:t>rigorous courses that challenge you</a:t>
            </a:r>
            <a:r>
              <a:rPr lang="en-US" altLang="en-US" sz="2400" dirty="0" smtClean="0">
                <a:solidFill>
                  <a:schemeClr val="tx1"/>
                </a:solidFill>
              </a:rPr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873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Credits </a:t>
            </a:r>
            <a:r>
              <a:rPr lang="en-US" sz="2400" dirty="0"/>
              <a:t>count toward graduation (must earn 22 credits out of 24). 9</a:t>
            </a:r>
            <a:r>
              <a:rPr lang="en-US" sz="2400" baseline="30000" dirty="0"/>
              <a:t>th</a:t>
            </a:r>
            <a:r>
              <a:rPr lang="en-US" sz="2400" dirty="0"/>
              <a:t> grade is the beginning of HS transcript.</a:t>
            </a:r>
          </a:p>
          <a:p>
            <a:pPr marL="3873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Students </a:t>
            </a:r>
            <a:r>
              <a:rPr lang="en-US" sz="2400" dirty="0"/>
              <a:t>earn 3 credits per semester for a total of 6 per year. Each class is .5 credit. </a:t>
            </a:r>
          </a:p>
          <a:p>
            <a:pPr marL="44450" indent="0" defTabSz="914400">
              <a:spcBef>
                <a:spcPts val="400"/>
              </a:spcBef>
              <a:buClr>
                <a:srgbClr val="C66951"/>
              </a:buClr>
              <a:buSzPct val="100000"/>
            </a:pPr>
            <a:r>
              <a:rPr lang="en-US" altLang="en-US" sz="2600" dirty="0" smtClean="0">
                <a:solidFill>
                  <a:schemeClr val="tx1"/>
                </a:solidFill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0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PSAT- April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C446-F073-44CD-AB9C-F3DB63946E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Parent Student Academic Resources</a:t>
            </a:r>
            <a:endParaRPr lang="en-US" dirty="0" smtClean="0"/>
          </a:p>
          <a:p>
            <a:r>
              <a:rPr lang="en-US" dirty="0" smtClean="0"/>
              <a:t>Kahn Academy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holtguidanceandcounseling.weebly.com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Student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Extra Curricular Activities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66888"/>
            <a:ext cx="7764463" cy="5091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 School Sports (must be passing 4 of 6 classes)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High School Theatre (Plays and musicals)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Clubs offered 9-12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Forensics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Debate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Science Olympiad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Animee</a:t>
            </a:r>
            <a:r>
              <a:rPr lang="en-US" sz="1800" dirty="0" smtClean="0"/>
              <a:t>’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Student Council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Tech </a:t>
            </a:r>
            <a:r>
              <a:rPr lang="en-US" sz="1800" dirty="0" smtClean="0"/>
              <a:t>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TATU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Ping Pong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GSA</a:t>
            </a: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800" i="1" dirty="0" smtClean="0"/>
              <a:t>*** National Honor Society; apply as a sophomore 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1800" i="1" dirty="0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6FC3D-3B07-4EC4-9EDD-F4CE26B70A3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</a:rPr>
              <a:t>Holt Graduation Requirements: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Class of </a:t>
            </a:r>
            <a:r>
              <a:rPr lang="en-US" sz="3200" b="1" dirty="0" smtClean="0">
                <a:solidFill>
                  <a:schemeClr val="tx1"/>
                </a:solidFill>
              </a:rPr>
              <a:t>2020 </a:t>
            </a:r>
            <a:r>
              <a:rPr lang="en-US" sz="3200" b="1" dirty="0" smtClean="0">
                <a:solidFill>
                  <a:schemeClr val="tx1"/>
                </a:solidFill>
              </a:rPr>
              <a:t>&amp; </a:t>
            </a:r>
            <a:r>
              <a:rPr lang="en-US" sz="3200" b="1" dirty="0" smtClean="0">
                <a:solidFill>
                  <a:schemeClr val="tx1"/>
                </a:solidFill>
              </a:rPr>
              <a:t>2021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752600"/>
            <a:ext cx="81534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English 			7 semesters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Math			7 semesters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Science			6 semesters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Social Studies 		6 semesters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P.E./Health 		2 semesters </a:t>
            </a:r>
            <a:r>
              <a:rPr lang="en-US" sz="2000" dirty="0" smtClean="0"/>
              <a:t>(1 P.E. &amp; 1 Health)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Fine Arts			1 semester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Online experience 	1 semester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Modern Language	4 semesters (2 years) *	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 smtClean="0"/>
              <a:t>		= 34 semesters total out of 48 possible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89AA65-88FD-4506-B419-D651420F873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3048000" y="6353175"/>
            <a:ext cx="335280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defTabSz="914400"/>
            <a:r>
              <a:rPr lang="en-US" altLang="en-US" sz="1100"/>
              <a:t>holtguidanceandcounseling.weebly.com</a:t>
            </a:r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600"/>
            <a:ext cx="8380413" cy="1054100"/>
          </a:xfrm>
        </p:spPr>
        <p:txBody>
          <a:bodyPr/>
          <a:lstStyle/>
          <a:p>
            <a:pPr algn="ctr" defTabSz="914400"/>
            <a:r>
              <a:rPr lang="en-US" altLang="en-US" sz="3100" dirty="0" smtClean="0">
                <a:solidFill>
                  <a:schemeClr val="tx1"/>
                </a:solidFill>
              </a:rPr>
              <a:t>Grad Requirements</a:t>
            </a:r>
            <a:r>
              <a:rPr lang="en-US" altLang="en-US" sz="3100" dirty="0">
                <a:solidFill>
                  <a:schemeClr val="tx1"/>
                </a:solidFill>
              </a:rPr>
              <a:t/>
            </a:r>
            <a:br>
              <a:rPr lang="en-US" altLang="en-US" sz="3100" dirty="0">
                <a:solidFill>
                  <a:schemeClr val="tx1"/>
                </a:solidFill>
              </a:rPr>
            </a:br>
            <a:r>
              <a:rPr lang="en-US" altLang="en-US" sz="3100" dirty="0">
                <a:solidFill>
                  <a:schemeClr val="tx1"/>
                </a:solidFill>
              </a:rPr>
              <a:t>22 CREDITS NEEDED FOR GRAD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10338"/>
              </p:ext>
            </p:extLst>
          </p:nvPr>
        </p:nvGraphicFramePr>
        <p:xfrm>
          <a:off x="457200" y="2027464"/>
          <a:ext cx="1590675" cy="3401060"/>
        </p:xfrm>
        <a:graphic>
          <a:graphicData uri="http://schemas.openxmlformats.org/drawingml/2006/table">
            <a:tbl>
              <a:tblPr/>
              <a:tblGrid>
                <a:gridCol w="79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Hist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Hist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E. Sc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E. Sc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Geom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Geom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PE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415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040876"/>
              </p:ext>
            </p:extLst>
          </p:nvPr>
        </p:nvGraphicFramePr>
        <p:xfrm>
          <a:off x="2310493" y="2033588"/>
          <a:ext cx="1676400" cy="3656330"/>
        </p:xfrm>
        <a:graphic>
          <a:graphicData uri="http://schemas.openxmlformats.org/drawingml/2006/table">
            <a:tbl>
              <a:tblPr/>
              <a:tblGrid>
                <a:gridCol w="696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Alg I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Alg I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W.H.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W.H.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Bio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Bio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 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Health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Art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175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467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12939"/>
              </p:ext>
            </p:extLst>
          </p:nvPr>
        </p:nvGraphicFramePr>
        <p:xfrm>
          <a:off x="7010400" y="2089150"/>
          <a:ext cx="1981200" cy="3859482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M.R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1" marR="45711" marT="45711" marB="4571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 Rel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1" marR="45711" marT="45711" marB="4571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Econ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1" marR="45711" marT="45711" marB="4571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1" marR="45711" marT="45711" marB="4571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Span II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Span II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15" marR="45715" marT="45715" marB="4571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519" name="AutoShape 159"/>
          <p:cNvSpPr>
            <a:spLocks/>
          </p:cNvSpPr>
          <p:nvPr/>
        </p:nvSpPr>
        <p:spPr bwMode="auto">
          <a:xfrm>
            <a:off x="685800" y="1666875"/>
            <a:ext cx="1143000" cy="369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defTabSz="914400"/>
            <a:r>
              <a:rPr lang="en-US" altLang="en-US" sz="1800" dirty="0">
                <a:latin typeface="Arial" pitchFamily="34" charset="0"/>
                <a:cs typeface="Arial" pitchFamily="34" charset="0"/>
                <a:sym typeface="Arial" pitchFamily="34" charset="0"/>
              </a:rPr>
              <a:t>9</a:t>
            </a:r>
            <a:endParaRPr lang="en-US" altLang="en-US" dirty="0"/>
          </a:p>
        </p:txBody>
      </p:sp>
      <p:sp>
        <p:nvSpPr>
          <p:cNvPr id="15520" name="AutoShape 160"/>
          <p:cNvSpPr>
            <a:spLocks/>
          </p:cNvSpPr>
          <p:nvPr/>
        </p:nvSpPr>
        <p:spPr bwMode="auto">
          <a:xfrm>
            <a:off x="2590800" y="1655536"/>
            <a:ext cx="11430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defTabSz="914400"/>
            <a:r>
              <a:rPr lang="en-US" altLang="en-US" sz="1800" dirty="0"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en-US" altLang="en-US" dirty="0"/>
          </a:p>
        </p:txBody>
      </p:sp>
      <p:sp>
        <p:nvSpPr>
          <p:cNvPr id="15521" name="AutoShape 161"/>
          <p:cNvSpPr>
            <a:spLocks/>
          </p:cNvSpPr>
          <p:nvPr/>
        </p:nvSpPr>
        <p:spPr bwMode="auto">
          <a:xfrm>
            <a:off x="7391400" y="1666875"/>
            <a:ext cx="1143000" cy="368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defTabSz="914400"/>
            <a:r>
              <a:rPr lang="en-US" altLang="en-US" sz="1800" dirty="0">
                <a:latin typeface="Arial" pitchFamily="34" charset="0"/>
                <a:cs typeface="Arial" pitchFamily="34" charset="0"/>
                <a:sym typeface="Arial" pitchFamily="34" charset="0"/>
              </a:rPr>
              <a:t>12</a:t>
            </a:r>
            <a:endParaRPr lang="en-US" altLang="en-US" dirty="0"/>
          </a:p>
        </p:txBody>
      </p:sp>
      <p:sp>
        <p:nvSpPr>
          <p:cNvPr id="15522" name="AutoShape 162"/>
          <p:cNvSpPr>
            <a:spLocks/>
          </p:cNvSpPr>
          <p:nvPr/>
        </p:nvSpPr>
        <p:spPr bwMode="auto">
          <a:xfrm>
            <a:off x="4953000" y="1665287"/>
            <a:ext cx="1143000" cy="369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algn="ctr" defTabSz="914400"/>
            <a:r>
              <a:rPr lang="en-US" altLang="en-US" sz="1800" dirty="0">
                <a:latin typeface="Arial" pitchFamily="34" charset="0"/>
                <a:cs typeface="Arial" pitchFamily="34" charset="0"/>
                <a:sym typeface="Arial" pitchFamily="34" charset="0"/>
              </a:rPr>
              <a:t>11</a:t>
            </a:r>
            <a:endParaRPr lang="en-US" altLang="en-US" dirty="0"/>
          </a:p>
        </p:txBody>
      </p:sp>
      <p:sp>
        <p:nvSpPr>
          <p:cNvPr id="15523" name="AutoShape 163"/>
          <p:cNvSpPr>
            <a:spLocks/>
          </p:cNvSpPr>
          <p:nvPr/>
        </p:nvSpPr>
        <p:spPr bwMode="auto">
          <a:xfrm>
            <a:off x="916354" y="5791200"/>
            <a:ext cx="6858000" cy="1025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defTabSz="914400"/>
            <a:endParaRPr lang="en-US" altLang="en-US" sz="1800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/>
            <a:endParaRPr lang="en-US" altLang="en-US" dirty="0"/>
          </a:p>
        </p:txBody>
      </p:sp>
      <p:graphicFrame>
        <p:nvGraphicFramePr>
          <p:cNvPr id="15524" name="Group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02094"/>
              </p:ext>
            </p:extLst>
          </p:nvPr>
        </p:nvGraphicFramePr>
        <p:xfrm>
          <a:off x="4267200" y="2069725"/>
          <a:ext cx="2438400" cy="37303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 11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Eng 11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Alg II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Alg II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Gov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Comp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Chem/Phys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Chem/Phys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Spanish I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Spanish I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>
                      <a:lvl1pPr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1pPr>
                      <a:lvl2pPr marL="4572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2pPr>
                      <a:lvl3pPr marL="9144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3pPr>
                      <a:lvl4pPr marL="13716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4pPr>
                      <a:lvl5pPr marL="1828800" algn="ctr"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5pPr>
                      <a:lvl6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6pPr>
                      <a:lvl7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7pPr>
                      <a:lvl8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8pPr>
                      <a:lvl9pPr algn="ctr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FFFFFF"/>
                          </a:solidFill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45726" marR="4572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510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28219</TotalTime>
  <Words>1090</Words>
  <Application>Microsoft Office PowerPoint</Application>
  <PresentationFormat>On-screen Show (4:3)</PresentationFormat>
  <Paragraphs>292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Helvetica</vt:lpstr>
      <vt:lpstr>Rockwell</vt:lpstr>
      <vt:lpstr>Times New Roman</vt:lpstr>
      <vt:lpstr>Wingdings</vt:lpstr>
      <vt:lpstr>Wingdings 2</vt:lpstr>
      <vt:lpstr>Foundry</vt:lpstr>
      <vt:lpstr>Document</vt:lpstr>
      <vt:lpstr>Microsoft Word Document</vt:lpstr>
      <vt:lpstr>  Holt High School 9th &amp; 10th Grade 2/2/17 Parent Night Main Campus </vt:lpstr>
      <vt:lpstr>People to know:</vt:lpstr>
      <vt:lpstr>Academic Culture at HHS</vt:lpstr>
      <vt:lpstr>PROMOTING AN ACADEMIC CULTURE OF SUCCESS</vt:lpstr>
      <vt:lpstr>PSAT</vt:lpstr>
      <vt:lpstr>Parent Student Resources</vt:lpstr>
      <vt:lpstr>Extra Curricular Activities</vt:lpstr>
      <vt:lpstr>Holt Graduation Requirements: Class of 2020 &amp; 2021</vt:lpstr>
      <vt:lpstr>Grad Requirements 22 CREDITS NEEDED FOR GRAD</vt:lpstr>
      <vt:lpstr>9th Grade</vt:lpstr>
      <vt:lpstr>Scheduling process</vt:lpstr>
      <vt:lpstr>Incoming 9th Grade Scheduling Dates</vt:lpstr>
      <vt:lpstr>9th Grade: Core Classes </vt:lpstr>
      <vt:lpstr>Course Request Sheet</vt:lpstr>
      <vt:lpstr>9th Grade Electives</vt:lpstr>
      <vt:lpstr>PowerPoint Presentation</vt:lpstr>
      <vt:lpstr>PowerPoint Presentation</vt:lpstr>
      <vt:lpstr>Scheduling for next school year: Class of 2021</vt:lpstr>
      <vt:lpstr>Incoming 10th grade</vt:lpstr>
      <vt:lpstr>10th grade: Core Courses</vt:lpstr>
      <vt:lpstr>Mock Sophomore schedule</vt:lpstr>
      <vt:lpstr>Incoming 10th Grade Scheduling Dates</vt:lpstr>
      <vt:lpstr>How do I make up credits</vt:lpstr>
      <vt:lpstr>Course Request Sheet</vt:lpstr>
      <vt:lpstr>Scheduling for next year: Class of 2020</vt:lpstr>
      <vt:lpstr>Biggest student scheduling mistakes/conflicts</vt:lpstr>
      <vt:lpstr>CACC</vt:lpstr>
      <vt:lpstr>Support Systems:</vt:lpstr>
      <vt:lpstr>  What to do now: </vt:lpstr>
      <vt:lpstr>    Guidance Website www.holtguidanceandcounseling.weebly.com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Holt High School  9th Grade Campus</dc:title>
  <dc:creator>Kim Reichard</dc:creator>
  <cp:lastModifiedBy>JOHN CONNER</cp:lastModifiedBy>
  <cp:revision>334</cp:revision>
  <cp:lastPrinted>2017-01-31T15:11:00Z</cp:lastPrinted>
  <dcterms:modified xsi:type="dcterms:W3CDTF">2017-01-31T19:09:03Z</dcterms:modified>
</cp:coreProperties>
</file>